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07288" cy="43889613"/>
  <p:notesSz cx="32105600" cy="430784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7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4503">
          <p15:clr>
            <a:srgbClr val="A4A3A4"/>
          </p15:clr>
        </p15:guide>
        <p15:guide id="2" pos="103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008000"/>
    <a:srgbClr val="005E5C"/>
    <a:srgbClr val="009999"/>
    <a:srgbClr val="006666"/>
    <a:srgbClr val="63CF8F"/>
    <a:srgbClr val="CCFFFF"/>
    <a:srgbClr val="008080"/>
    <a:srgbClr val="E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221" autoAdjust="0"/>
    <p:restoredTop sz="93189" autoAdjust="0"/>
  </p:normalViewPr>
  <p:slideViewPr>
    <p:cSldViewPr>
      <p:cViewPr>
        <p:scale>
          <a:sx n="33" d="100"/>
          <a:sy n="33" d="100"/>
        </p:scale>
        <p:origin x="306" y="-4074"/>
      </p:cViewPr>
      <p:guideLst>
        <p:guide orient="horz" pos="14503"/>
        <p:guide pos="103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914438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4695" tIns="212345" rIns="424695" bIns="2123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6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183225" y="0"/>
            <a:ext cx="13914438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4695" tIns="212345" rIns="424695" bIns="2123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6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5C9C84-0631-44D1-BB0D-723B7B1098C9}" type="datetimeFigureOut">
              <a:rPr lang="fr-BE"/>
              <a:pPr>
                <a:defRPr/>
              </a:pPr>
              <a:t>9/12/2015</a:t>
            </a:fld>
            <a:endParaRPr lang="fr-B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98075" y="3224213"/>
            <a:ext cx="12109450" cy="161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09925" y="20464463"/>
            <a:ext cx="25685750" cy="1938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4695" tIns="212345" rIns="424695" bIns="2123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noProof="0" smtClean="0"/>
              <a:t>Cliquez pour modifier les styles du texte du masque</a:t>
            </a:r>
          </a:p>
          <a:p>
            <a:pPr lvl="1"/>
            <a:r>
              <a:rPr lang="fr-BE" noProof="0" smtClean="0"/>
              <a:t>Deuxième niveau</a:t>
            </a:r>
          </a:p>
          <a:p>
            <a:pPr lvl="2"/>
            <a:r>
              <a:rPr lang="fr-BE" noProof="0" smtClean="0"/>
              <a:t>Troisième niveau</a:t>
            </a:r>
          </a:p>
          <a:p>
            <a:pPr lvl="3"/>
            <a:r>
              <a:rPr lang="fr-BE" noProof="0" smtClean="0"/>
              <a:t>Quatrième niveau</a:t>
            </a:r>
          </a:p>
          <a:p>
            <a:pPr lvl="4"/>
            <a:r>
              <a:rPr lang="fr-BE" noProof="0" smtClean="0"/>
              <a:t>Cinquième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0916225"/>
            <a:ext cx="13914438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4695" tIns="212345" rIns="424695" bIns="2123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56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8183225" y="40916225"/>
            <a:ext cx="13914438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4695" tIns="212345" rIns="424695" bIns="2123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56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F13A5E7-032B-4512-929F-C5060ACEB99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20166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BE" altLang="en-US" smtClean="0"/>
          </a:p>
        </p:txBody>
      </p:sp>
    </p:spTree>
    <p:extLst>
      <p:ext uri="{BB962C8B-B14F-4D97-AF65-F5344CB8AC3E}">
        <p14:creationId xmlns:p14="http://schemas.microsoft.com/office/powerpoint/2010/main" val="1056291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3" y="13633450"/>
            <a:ext cx="27970162" cy="94091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5538" y="24871363"/>
            <a:ext cx="23036212" cy="112156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1B9D1-1C1E-4F1F-BFA9-E356293C168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27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6C475-95C4-436A-91F3-48DA7C0C49C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62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8738" y="28203525"/>
            <a:ext cx="27971750" cy="87169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738" y="18602325"/>
            <a:ext cx="27971750" cy="9601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800BD-A8BC-426C-AA82-F24945A7717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73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8" y="10240963"/>
            <a:ext cx="14730412" cy="28963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29050" y="10240963"/>
            <a:ext cx="14732000" cy="28963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97AEE-4058-45A1-A4A0-0BFD88D8118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650" y="1757363"/>
            <a:ext cx="29617988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4650" y="9825038"/>
            <a:ext cx="14539913" cy="40941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4650" y="13919200"/>
            <a:ext cx="14539913" cy="25287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16375" y="9825038"/>
            <a:ext cx="14546263" cy="40941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16375" y="13919200"/>
            <a:ext cx="14546263" cy="25287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121CF-603E-4278-A1B3-5895B23544D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93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2717E-6C6A-4937-B42A-41ABF23276E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935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F4BFE-8853-4C0F-AE65-B877330D634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70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650" y="1747838"/>
            <a:ext cx="10826750" cy="7435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5100" y="1747838"/>
            <a:ext cx="18397538" cy="37458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4650" y="9183688"/>
            <a:ext cx="10826750" cy="30022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921FA-7BF6-40B7-B772-C42AF434D53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45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0013" y="30722888"/>
            <a:ext cx="19743737" cy="36274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0013" y="3921125"/>
            <a:ext cx="19743737" cy="263350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0013" y="34350325"/>
            <a:ext cx="19743737" cy="5149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3C151-12C7-4B3A-BC23-EE6B66772A0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51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D0ED9-EBDB-43A3-B75F-779482B113A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74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58538" y="1757363"/>
            <a:ext cx="7402512" cy="37447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1757363"/>
            <a:ext cx="22059900" cy="37447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53DDB-0ACA-4BA3-9198-766DB6D64C7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49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6238" y="1757363"/>
            <a:ext cx="29614812" cy="731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472" tIns="184738" rIns="369472" bIns="1847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6238" y="10240963"/>
            <a:ext cx="29614812" cy="289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472" tIns="184738" rIns="369472" bIns="1847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6238" y="39965313"/>
            <a:ext cx="7677150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2" tIns="184738" rIns="369472" bIns="18473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5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2675" y="39965313"/>
            <a:ext cx="10421938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2" tIns="184738" rIns="369472" bIns="18473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5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83900" y="39965313"/>
            <a:ext cx="7677150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2" tIns="184738" rIns="369472" bIns="1847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5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6530842-E774-4230-900D-E9E9F4C8158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94113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694113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2pPr>
      <a:lvl3pPr algn="ctr" defTabSz="3694113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3pPr>
      <a:lvl4pPr algn="ctr" defTabSz="3694113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4pPr>
      <a:lvl5pPr algn="ctr" defTabSz="3694113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5pPr>
      <a:lvl6pPr marL="457200" algn="ctr" defTabSz="3694113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6pPr>
      <a:lvl7pPr marL="914400" algn="ctr" defTabSz="3694113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7pPr>
      <a:lvl8pPr marL="1371600" algn="ctr" defTabSz="3694113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8pPr>
      <a:lvl9pPr marL="1828800" algn="ctr" defTabSz="3694113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9pPr>
    </p:titleStyle>
    <p:bodyStyle>
      <a:lvl1pPr marL="1381125" indent="-1381125" algn="l" defTabSz="3694113" rtl="0" eaLnBrk="0" fontAlgn="base" hangingPunct="0">
        <a:spcBef>
          <a:spcPct val="20000"/>
        </a:spcBef>
        <a:spcAft>
          <a:spcPct val="0"/>
        </a:spcAft>
        <a:buChar char="•"/>
        <a:defRPr sz="12800">
          <a:solidFill>
            <a:schemeClr val="tx1"/>
          </a:solidFill>
          <a:latin typeface="+mn-lt"/>
          <a:ea typeface="+mn-ea"/>
          <a:cs typeface="+mn-cs"/>
        </a:defRPr>
      </a:lvl1pPr>
      <a:lvl2pPr marL="3003550" indent="-1157288" algn="l" defTabSz="3694113" rtl="0" eaLnBrk="0" fontAlgn="base" hangingPunct="0">
        <a:spcBef>
          <a:spcPct val="20000"/>
        </a:spcBef>
        <a:spcAft>
          <a:spcPct val="0"/>
        </a:spcAft>
        <a:buChar char="–"/>
        <a:defRPr sz="11500">
          <a:solidFill>
            <a:schemeClr val="tx1"/>
          </a:solidFill>
          <a:latin typeface="+mn-lt"/>
        </a:defRPr>
      </a:lvl2pPr>
      <a:lvl3pPr marL="4624388" indent="-930275" algn="l" defTabSz="3694113" rtl="0" eaLnBrk="0" fontAlgn="base" hangingPunct="0">
        <a:spcBef>
          <a:spcPct val="20000"/>
        </a:spcBef>
        <a:spcAft>
          <a:spcPct val="0"/>
        </a:spcAft>
        <a:buChar char="•"/>
        <a:defRPr sz="9700">
          <a:solidFill>
            <a:schemeClr val="tx1"/>
          </a:solidFill>
          <a:latin typeface="+mn-lt"/>
        </a:defRPr>
      </a:lvl3pPr>
      <a:lvl4pPr marL="6472238" indent="-933450" algn="l" defTabSz="3694113" rtl="0" eaLnBrk="0" fontAlgn="base" hangingPunct="0">
        <a:spcBef>
          <a:spcPct val="20000"/>
        </a:spcBef>
        <a:spcAft>
          <a:spcPct val="0"/>
        </a:spcAft>
        <a:buChar char="–"/>
        <a:defRPr sz="8200">
          <a:solidFill>
            <a:schemeClr val="tx1"/>
          </a:solidFill>
          <a:latin typeface="+mn-lt"/>
        </a:defRPr>
      </a:lvl4pPr>
      <a:lvl5pPr marL="8318500" indent="-923925" algn="l" defTabSz="3694113" rtl="0" eaLnBrk="0" fontAlgn="base" hangingPunct="0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5pPr>
      <a:lvl6pPr marL="8775700" indent="-923925" algn="l" defTabSz="369411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6pPr>
      <a:lvl7pPr marL="9232900" indent="-923925" algn="l" defTabSz="369411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7pPr>
      <a:lvl8pPr marL="9690100" indent="-923925" algn="l" defTabSz="369411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8pPr>
      <a:lvl9pPr marL="10147300" indent="-923925" algn="l" defTabSz="369411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à coins arrondis 59"/>
          <p:cNvSpPr/>
          <p:nvPr/>
        </p:nvSpPr>
        <p:spPr bwMode="auto">
          <a:xfrm>
            <a:off x="11196638" y="21777324"/>
            <a:ext cx="10296499" cy="14281149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96" name="Rectangle à coins arrondis 95"/>
          <p:cNvSpPr/>
          <p:nvPr/>
        </p:nvSpPr>
        <p:spPr bwMode="auto">
          <a:xfrm>
            <a:off x="11487150" y="21588521"/>
            <a:ext cx="9141839" cy="1547704"/>
          </a:xfrm>
          <a:prstGeom prst="roundRect">
            <a:avLst>
              <a:gd name="adj" fmla="val 27662"/>
            </a:avLst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151" name="Rectangle 300"/>
          <p:cNvSpPr>
            <a:spLocks noChangeArrowheads="1"/>
          </p:cNvSpPr>
          <p:nvPr/>
        </p:nvSpPr>
        <p:spPr bwMode="auto">
          <a:xfrm>
            <a:off x="10476954" y="21587792"/>
            <a:ext cx="11017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7. </a:t>
            </a:r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Catalyst BS</a:t>
            </a:r>
            <a:r>
              <a:rPr lang="en-US" altLang="en-US" sz="4800" b="1" baseline="30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  <a:r>
              <a:rPr lang="en-US" altLang="en-US" sz="4800" b="1" baseline="-25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3.56</a:t>
            </a:r>
          </a:p>
          <a:p>
            <a:pPr algn="ctr" eaLnBrk="1" hangingPunct="1"/>
            <a:r>
              <a:rPr lang="fr-BE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- </a:t>
            </a:r>
            <a:r>
              <a:rPr lang="fr-BE" altLang="en-US" sz="4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evaluation</a:t>
            </a:r>
            <a:r>
              <a:rPr lang="fr-BE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of </a:t>
            </a:r>
            <a:r>
              <a:rPr lang="fr-BE" altLang="en-US" sz="4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reducing</a:t>
            </a:r>
            <a:r>
              <a:rPr lang="fr-BE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conditions</a:t>
            </a:r>
            <a:endParaRPr lang="en-US" altLang="en-US" sz="4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Rectangle à coins arrondis 41"/>
          <p:cNvSpPr/>
          <p:nvPr/>
        </p:nvSpPr>
        <p:spPr bwMode="auto">
          <a:xfrm>
            <a:off x="323850" y="21777325"/>
            <a:ext cx="10152063" cy="4646489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323850" y="27768551"/>
            <a:ext cx="10152063" cy="8289923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94" name="Rectangle à coins arrondis 93"/>
          <p:cNvSpPr/>
          <p:nvPr/>
        </p:nvSpPr>
        <p:spPr bwMode="auto">
          <a:xfrm>
            <a:off x="418913" y="27008253"/>
            <a:ext cx="9317351" cy="1705305"/>
          </a:xfrm>
          <a:prstGeom prst="roundRect">
            <a:avLst>
              <a:gd name="adj" fmla="val 27662"/>
            </a:avLst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078" name="Rectangle 300"/>
          <p:cNvSpPr>
            <a:spLocks noChangeArrowheads="1"/>
          </p:cNvSpPr>
          <p:nvPr/>
        </p:nvSpPr>
        <p:spPr bwMode="auto">
          <a:xfrm>
            <a:off x="-180204" y="27071514"/>
            <a:ext cx="105489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6. Standard conditions </a:t>
            </a:r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were </a:t>
            </a:r>
          </a:p>
          <a:p>
            <a:pPr algn="ctr" eaLnBrk="1" hangingPunct="1"/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e</a:t>
            </a:r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stablished using catalyst </a:t>
            </a:r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BS</a:t>
            </a:r>
            <a:r>
              <a:rPr lang="en-US" altLang="en-US" sz="4800" b="1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  <a:r>
              <a:rPr lang="en-US" altLang="en-US" sz="4800" b="1" baseline="-25000" dirty="0">
                <a:solidFill>
                  <a:schemeClr val="bg1"/>
                </a:solidFill>
                <a:latin typeface="Calibri" panose="020F0502020204030204" pitchFamily="34" charset="0"/>
              </a:rPr>
              <a:t>4.76</a:t>
            </a:r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7" name="Rectangle à coins arrondis 116"/>
          <p:cNvSpPr/>
          <p:nvPr/>
        </p:nvSpPr>
        <p:spPr bwMode="auto">
          <a:xfrm>
            <a:off x="337118" y="39400932"/>
            <a:ext cx="32326263" cy="4318000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 dirty="0">
              <a:latin typeface="Calibri" pitchFamily="34" charset="0"/>
              <a:cs typeface="Arial" charset="0"/>
            </a:endParaRPr>
          </a:p>
        </p:txBody>
      </p:sp>
      <p:sp>
        <p:nvSpPr>
          <p:cNvPr id="118" name="Rectangle à coins arrondis 117"/>
          <p:cNvSpPr/>
          <p:nvPr/>
        </p:nvSpPr>
        <p:spPr bwMode="auto">
          <a:xfrm>
            <a:off x="543409" y="38958324"/>
            <a:ext cx="10320055" cy="831600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107" name="Rectangle 300"/>
          <p:cNvSpPr>
            <a:spLocks noChangeArrowheads="1"/>
          </p:cNvSpPr>
          <p:nvPr/>
        </p:nvSpPr>
        <p:spPr bwMode="auto">
          <a:xfrm>
            <a:off x="539876" y="38971538"/>
            <a:ext cx="104917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10</a:t>
            </a:r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. References and Acknowledgments</a:t>
            </a:r>
          </a:p>
        </p:txBody>
      </p:sp>
      <p:sp>
        <p:nvSpPr>
          <p:cNvPr id="28" name="Rectangle à coins arrondis 27"/>
          <p:cNvSpPr/>
          <p:nvPr/>
        </p:nvSpPr>
        <p:spPr bwMode="auto">
          <a:xfrm>
            <a:off x="557487" y="21617262"/>
            <a:ext cx="9406131" cy="831600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395" name="Rectangle 300"/>
          <p:cNvSpPr>
            <a:spLocks noChangeArrowheads="1"/>
          </p:cNvSpPr>
          <p:nvPr/>
        </p:nvSpPr>
        <p:spPr bwMode="auto">
          <a:xfrm>
            <a:off x="559940" y="21595951"/>
            <a:ext cx="93409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5. </a:t>
            </a:r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Measured/calculated </a:t>
            </a:r>
            <a:r>
              <a:rPr lang="en-GB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parameters</a:t>
            </a:r>
            <a:endParaRPr lang="en-GB" altLang="en-US" sz="4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02" name="Oval 330"/>
          <p:cNvSpPr>
            <a:spLocks noChangeArrowheads="1"/>
          </p:cNvSpPr>
          <p:nvPr/>
        </p:nvSpPr>
        <p:spPr bwMode="auto">
          <a:xfrm>
            <a:off x="3492500" y="19856450"/>
            <a:ext cx="1223963" cy="792163"/>
          </a:xfrm>
          <a:prstGeom prst="ellipse">
            <a:avLst/>
          </a:prstGeom>
          <a:solidFill>
            <a:srgbClr val="CCFFCC">
              <a:alpha val="53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à coins arrondis 41"/>
          <p:cNvSpPr/>
          <p:nvPr/>
        </p:nvSpPr>
        <p:spPr bwMode="auto">
          <a:xfrm>
            <a:off x="323850" y="16832263"/>
            <a:ext cx="32188150" cy="4464050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4" name="Rectangle à coins arrondis 27"/>
          <p:cNvSpPr/>
          <p:nvPr/>
        </p:nvSpPr>
        <p:spPr bwMode="auto">
          <a:xfrm>
            <a:off x="572065" y="16277311"/>
            <a:ext cx="13180331" cy="831600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356" name="Rectangle 300"/>
          <p:cNvSpPr>
            <a:spLocks noChangeArrowheads="1"/>
          </p:cNvSpPr>
          <p:nvPr/>
        </p:nvSpPr>
        <p:spPr bwMode="auto">
          <a:xfrm>
            <a:off x="395288" y="16256000"/>
            <a:ext cx="1360963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4. The catalysts – preparation and </a:t>
            </a:r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characterisation</a:t>
            </a:r>
            <a:endParaRPr lang="en-US" altLang="en-US" sz="4800" b="1" baseline="30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 bwMode="auto">
          <a:xfrm>
            <a:off x="18686463" y="9775825"/>
            <a:ext cx="13825537" cy="6048375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6" name="Rectangle à coins arrondis 27"/>
          <p:cNvSpPr/>
          <p:nvPr/>
        </p:nvSpPr>
        <p:spPr bwMode="auto">
          <a:xfrm>
            <a:off x="21732251" y="9365336"/>
            <a:ext cx="8810577" cy="831600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096" name="Rectangle 300"/>
          <p:cNvSpPr>
            <a:spLocks noChangeArrowheads="1"/>
          </p:cNvSpPr>
          <p:nvPr/>
        </p:nvSpPr>
        <p:spPr bwMode="auto">
          <a:xfrm>
            <a:off x="21637625" y="9344025"/>
            <a:ext cx="907256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>
                <a:solidFill>
                  <a:schemeClr val="bg1"/>
                </a:solidFill>
                <a:latin typeface="Calibri" panose="020F0502020204030204" pitchFamily="34" charset="0"/>
              </a:rPr>
              <a:t>3. The catalysts – general remarks</a:t>
            </a:r>
            <a:endParaRPr lang="en-US" altLang="en-US" sz="4800" b="1" baseline="30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28613" y="6175375"/>
            <a:ext cx="32254825" cy="25542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							                       Hydrogen peroxide is a versatile and ‘green’ oxidising agent (the only by-product is water) widely used as a bleaching agent in the paper and textile industries.</a:t>
            </a:r>
            <a:r>
              <a:rPr lang="en-IE" sz="3200" baseline="30000" dirty="0">
                <a:solidFill>
                  <a:srgbClr val="005E5C"/>
                </a:solidFill>
                <a:latin typeface="Calibri" pitchFamily="34" charset="0"/>
              </a:rPr>
              <a:t>1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 It also finds many applications in the chemical industry, water treatment, semiconductor wafer cleaning and low-cost fuel cell technology.</a:t>
            </a:r>
            <a:r>
              <a:rPr lang="en-IE" sz="3200" baseline="30000" dirty="0">
                <a:solidFill>
                  <a:srgbClr val="005E5C"/>
                </a:solidFill>
                <a:latin typeface="Calibri" pitchFamily="34" charset="0"/>
              </a:rPr>
              <a:t>2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 However, it is routinely produced on the large scale by the environmentally unfriendly anthraquinone process. Therefore, direct H</a:t>
            </a:r>
            <a:r>
              <a:rPr lang="en-IE" sz="3200" baseline="-25000" dirty="0">
                <a:solidFill>
                  <a:srgbClr val="005E5C"/>
                </a:solidFill>
                <a:latin typeface="Calibri" pitchFamily="34" charset="0"/>
              </a:rPr>
              <a:t>2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O</a:t>
            </a:r>
            <a:r>
              <a:rPr lang="en-IE" sz="3200" baseline="-25000" dirty="0">
                <a:solidFill>
                  <a:srgbClr val="005E5C"/>
                </a:solidFill>
                <a:latin typeface="Calibri" pitchFamily="34" charset="0"/>
              </a:rPr>
              <a:t>2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 synthesis (from gaseous H</a:t>
            </a:r>
            <a:r>
              <a:rPr lang="en-IE" sz="3200" baseline="-25000" dirty="0">
                <a:solidFill>
                  <a:srgbClr val="005E5C"/>
                </a:solidFill>
                <a:latin typeface="Calibri" pitchFamily="34" charset="0"/>
              </a:rPr>
              <a:t>2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 and O</a:t>
            </a:r>
            <a:r>
              <a:rPr lang="en-IE" sz="3200" baseline="-25000" dirty="0">
                <a:solidFill>
                  <a:srgbClr val="005E5C"/>
                </a:solidFill>
                <a:latin typeface="Calibri" pitchFamily="34" charset="0"/>
              </a:rPr>
              <a:t>2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) has emerged as a desirable alternative.</a:t>
            </a:r>
            <a:r>
              <a:rPr lang="en-IE" sz="3200" baseline="30000" dirty="0">
                <a:solidFill>
                  <a:srgbClr val="005E5C"/>
                </a:solidFill>
                <a:latin typeface="Calibri" pitchFamily="34" charset="0"/>
              </a:rPr>
              <a:t>3 </a:t>
            </a:r>
            <a:r>
              <a:rPr lang="en-US" sz="3200" dirty="0">
                <a:solidFill>
                  <a:srgbClr val="005E5C"/>
                </a:solidFill>
                <a:latin typeface="Calibri" pitchFamily="34" charset="0"/>
              </a:rPr>
              <a:t>Flow chemistry and the microreactor technology have been successfully used for this process by several groups.</a:t>
            </a:r>
            <a:r>
              <a:rPr lang="en-US" sz="3200" baseline="30000" dirty="0">
                <a:solidFill>
                  <a:srgbClr val="005E5C"/>
                </a:solidFill>
                <a:latin typeface="Calibri" pitchFamily="34" charset="0"/>
              </a:rPr>
              <a:t>4 </a:t>
            </a:r>
            <a:r>
              <a:rPr lang="en-US" sz="3200" dirty="0">
                <a:solidFill>
                  <a:srgbClr val="005E5C"/>
                </a:solidFill>
                <a:latin typeface="Calibri" pitchFamily="34" charset="0"/>
              </a:rPr>
              <a:t>Our interest lies in 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developing an integrated microfluidic process for H</a:t>
            </a:r>
            <a:r>
              <a:rPr lang="en-IE" sz="3200" baseline="-25000" dirty="0">
                <a:solidFill>
                  <a:srgbClr val="005E5C"/>
                </a:solidFill>
                <a:latin typeface="Calibri" pitchFamily="34" charset="0"/>
              </a:rPr>
              <a:t>2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O</a:t>
            </a:r>
            <a:r>
              <a:rPr lang="en-IE" sz="3200" baseline="-25000" dirty="0">
                <a:solidFill>
                  <a:srgbClr val="005E5C"/>
                </a:solidFill>
                <a:latin typeface="Calibri" pitchFamily="34" charset="0"/>
              </a:rPr>
              <a:t>2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 direct synthesis, possessing a </a:t>
            </a:r>
            <a:r>
              <a:rPr lang="en-IE" sz="3200" dirty="0" smtClean="0">
                <a:solidFill>
                  <a:srgbClr val="005E5C"/>
                </a:solidFill>
                <a:latin typeface="Calibri" pitchFamily="34" charset="0"/>
              </a:rPr>
              <a:t>minimalised </a:t>
            </a:r>
            <a:r>
              <a:rPr lang="en-IE" sz="3200" dirty="0">
                <a:solidFill>
                  <a:srgbClr val="005E5C"/>
                </a:solidFill>
                <a:latin typeface="Calibri" pitchFamily="34" charset="0"/>
              </a:rPr>
              <a:t>ecological footprint while improving the results described in the literature.</a:t>
            </a:r>
            <a:endParaRPr lang="en-GB" sz="3200" dirty="0">
              <a:solidFill>
                <a:srgbClr val="005E5C"/>
              </a:solidFill>
              <a:latin typeface="Calibri" pitchFamily="34" charset="0"/>
            </a:endParaRPr>
          </a:p>
        </p:txBody>
      </p:sp>
      <p:sp>
        <p:nvSpPr>
          <p:cNvPr id="114" name="Rectangle à coins arrondis 113"/>
          <p:cNvSpPr/>
          <p:nvPr/>
        </p:nvSpPr>
        <p:spPr bwMode="auto">
          <a:xfrm>
            <a:off x="323850" y="6030913"/>
            <a:ext cx="32254825" cy="2784475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47" name="Rectangle à coins arrondis 46"/>
          <p:cNvSpPr/>
          <p:nvPr/>
        </p:nvSpPr>
        <p:spPr bwMode="auto">
          <a:xfrm>
            <a:off x="908299" y="5678945"/>
            <a:ext cx="7696473" cy="860341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085" name="Rectangle 300"/>
          <p:cNvSpPr>
            <a:spLocks noChangeArrowheads="1"/>
          </p:cNvSpPr>
          <p:nvPr/>
        </p:nvSpPr>
        <p:spPr bwMode="auto">
          <a:xfrm>
            <a:off x="900113" y="5670550"/>
            <a:ext cx="76850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>
                <a:solidFill>
                  <a:schemeClr val="bg1"/>
                </a:solidFill>
                <a:latin typeface="Calibri" panose="020F0502020204030204" pitchFamily="34" charset="0"/>
              </a:rPr>
              <a:t>1. Background and objectives</a:t>
            </a:r>
          </a:p>
        </p:txBody>
      </p:sp>
      <p:sp>
        <p:nvSpPr>
          <p:cNvPr id="115" name="ZoneTexte 24"/>
          <p:cNvSpPr txBox="1">
            <a:spLocks noChangeArrowheads="1"/>
          </p:cNvSpPr>
          <p:nvPr/>
        </p:nvSpPr>
        <p:spPr bwMode="auto">
          <a:xfrm>
            <a:off x="307975" y="39904988"/>
            <a:ext cx="321992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1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Hage, R. Lienke, A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Angew. Chem. Int. Ed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nl-NL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2006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45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206.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Lane, B.S, Burgess, K, 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Chem. Rev. </a:t>
            </a:r>
            <a:r>
              <a:rPr lang="nl-NL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2003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103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2457; De Faveri 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Chem. Soc. Rev. </a:t>
            </a:r>
            <a:r>
              <a:rPr lang="nl-NL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2011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, 40, 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1722; Fukuzumi, S. </a:t>
            </a:r>
            <a:r>
              <a:rPr lang="nl-NL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nl-NL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pt-BR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Electrochim. Acta</a:t>
            </a:r>
            <a:r>
              <a:rPr lang="pt-BR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2012</a:t>
            </a:r>
            <a:r>
              <a:rPr lang="pt-BR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pt-BR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82</a:t>
            </a:r>
            <a:r>
              <a:rPr lang="pt-BR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493.</a:t>
            </a:r>
            <a:endParaRPr lang="nl-NL" altLang="en-US" sz="2300" dirty="0">
              <a:solidFill>
                <a:srgbClr val="005E5C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 startAt="3"/>
            </a:pP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Campos-Martin, J. M.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Angew. Chem., Int. Ed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it-IT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2006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45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6962</a:t>
            </a:r>
            <a:r>
              <a:rPr lang="de-D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; Edwards, J.K. </a:t>
            </a:r>
            <a:r>
              <a:rPr lang="de-D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de-D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de-D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Science</a:t>
            </a:r>
            <a:r>
              <a:rPr lang="de-D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de-D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2009</a:t>
            </a:r>
            <a:r>
              <a:rPr lang="de-D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de-D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323</a:t>
            </a:r>
            <a:r>
              <a:rPr lang="de-D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1037; Edwards, J.K. and Hutchings, G.J.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Angew. Chem., Int. Ed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it-IT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2008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47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9192; Samanta, C,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Appl. Catal. A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it-IT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2008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350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133; García-Serna, J.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Green Chem. </a:t>
            </a:r>
            <a:r>
              <a:rPr lang="it-IT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2014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16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2320; </a:t>
            </a:r>
          </a:p>
          <a:p>
            <a:pPr eaLnBrk="1" hangingPunct="1">
              <a:spcBef>
                <a:spcPct val="0"/>
              </a:spcBef>
              <a:buFontTx/>
              <a:buAutoNum type="arabicPeriod" startAt="3"/>
            </a:pPr>
            <a:r>
              <a:rPr lang="fr-BE" altLang="en-US" sz="2300" dirty="0" err="1">
                <a:solidFill>
                  <a:srgbClr val="005E5C"/>
                </a:solidFill>
                <a:latin typeface="Calibri" panose="020F0502020204030204" pitchFamily="34" charset="0"/>
              </a:rPr>
              <a:t>Inoue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T.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Chem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Lett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2009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38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820,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Chem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Eng. J.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2010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160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909,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Fuel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Process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Technol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2013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108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8,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Chem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Eng. J. </a:t>
            </a:r>
            <a:r>
              <a:rPr lang="fr-BE" altLang="en-US" sz="2300" b="1" dirty="0" err="1">
                <a:solidFill>
                  <a:srgbClr val="005E5C"/>
                </a:solidFill>
                <a:latin typeface="Calibri" panose="020F0502020204030204" pitchFamily="34" charset="0"/>
              </a:rPr>
              <a:t>doi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: doi:10.1016/j.cej.2014.11.019,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Catal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Today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300" b="1" dirty="0" err="1">
                <a:solidFill>
                  <a:srgbClr val="005E5C"/>
                </a:solidFill>
                <a:latin typeface="Calibri" panose="020F0502020204030204" pitchFamily="34" charset="0"/>
              </a:rPr>
              <a:t>doi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: 10.1016/j.cattod.2014.03.065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; Jaenicke, S.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Appl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Catal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A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2007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317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258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J.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Catal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2010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269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302; </a:t>
            </a:r>
            <a:r>
              <a:rPr lang="fr-BE" altLang="en-US" sz="2300" dirty="0" err="1">
                <a:solidFill>
                  <a:srgbClr val="005E5C"/>
                </a:solidFill>
                <a:latin typeface="Calibri" panose="020F0502020204030204" pitchFamily="34" charset="0"/>
              </a:rPr>
              <a:t>Voloshin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Y.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Catal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</a:rPr>
              <a:t>Today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2007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125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40, </a:t>
            </a:r>
            <a:r>
              <a:rPr lang="en-I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Chem. Eng. Sci. </a:t>
            </a:r>
            <a:r>
              <a:rPr lang="en-IE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2010</a:t>
            </a:r>
            <a:r>
              <a:rPr lang="en-I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en-IE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65</a:t>
            </a:r>
            <a:r>
              <a:rPr lang="en-IE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1028;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 Turunen, I.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Russ. J. Gen. Chem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. </a:t>
            </a:r>
            <a:r>
              <a:rPr lang="it-IT" altLang="en-US" sz="2300" b="1" dirty="0">
                <a:solidFill>
                  <a:srgbClr val="005E5C"/>
                </a:solidFill>
                <a:latin typeface="Calibri" panose="020F0502020204030204" pitchFamily="34" charset="0"/>
              </a:rPr>
              <a:t>2012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it-IT" altLang="en-US" sz="2300" i="1" dirty="0">
                <a:solidFill>
                  <a:srgbClr val="005E5C"/>
                </a:solidFill>
                <a:latin typeface="Calibri" panose="020F0502020204030204" pitchFamily="34" charset="0"/>
              </a:rPr>
              <a:t>82</a:t>
            </a:r>
            <a:r>
              <a:rPr lang="it-IT" altLang="en-US" sz="2300" dirty="0">
                <a:solidFill>
                  <a:srgbClr val="005E5C"/>
                </a:solidFill>
                <a:latin typeface="Calibri" panose="020F0502020204030204" pitchFamily="34" charset="0"/>
              </a:rPr>
              <a:t>, 2100.</a:t>
            </a:r>
            <a:endParaRPr lang="it-IT" altLang="en-US" sz="2300" b="1" dirty="0">
              <a:solidFill>
                <a:srgbClr val="005E5C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 startAt="3"/>
            </a:pP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Blanco-</a:t>
            </a:r>
            <a:r>
              <a:rPr lang="fr-BE" altLang="en-US" sz="2300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Brieva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Chem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Commun.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2004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1184; </a:t>
            </a:r>
            <a:r>
              <a:rPr lang="fr-BE" altLang="en-US" sz="2300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Burato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C.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Appl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Catal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., A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2009,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358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224; Kim, J.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ACS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Catal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2012,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1042; </a:t>
            </a:r>
            <a:r>
              <a:rPr lang="fr-BE" altLang="en-US" sz="2300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Sterchele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Appl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BE" altLang="en-US" sz="2300" i="1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Catal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., A </a:t>
            </a:r>
            <a:r>
              <a:rPr lang="fr-BE" altLang="en-US" sz="2300" b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2013,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468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160; Biasi, P. </a:t>
            </a:r>
            <a:r>
              <a:rPr lang="fr-B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fr-B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a-DK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Ind. Eng. Chem. Res</a:t>
            </a:r>
            <a:r>
              <a:rPr lang="da-DK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a-DK" altLang="en-US" sz="2300" b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2013</a:t>
            </a:r>
            <a:r>
              <a:rPr lang="da-DK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a-DK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52</a:t>
            </a:r>
            <a:r>
              <a:rPr lang="da-DK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15472; Chung, Y-M. </a:t>
            </a:r>
            <a:r>
              <a:rPr lang="da-DK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da-DK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Chem. </a:t>
            </a:r>
            <a:r>
              <a:rPr lang="en-IE" altLang="en-US" sz="2300" i="1" dirty="0" err="1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Commun</a:t>
            </a:r>
            <a:r>
              <a:rPr lang="en-I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E" altLang="en-US" sz="2300" b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2011</a:t>
            </a:r>
            <a:r>
              <a:rPr lang="en-I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E" altLang="en-US" sz="2300" i="1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47</a:t>
            </a:r>
            <a:r>
              <a:rPr lang="en-IE" altLang="en-US" sz="2300" dirty="0">
                <a:solidFill>
                  <a:srgbClr val="005E5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5705.</a:t>
            </a:r>
            <a:endParaRPr lang="de-DE" altLang="en-US" sz="2300" dirty="0">
              <a:solidFill>
                <a:srgbClr val="005E5C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en-US" sz="2300" dirty="0">
              <a:solidFill>
                <a:srgbClr val="005E5C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300" dirty="0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This work is supported by WBGREEN – MICROECO (Convention No. 1217714). We are grateful to Dr. Pierre Miquel (Solvay </a:t>
            </a:r>
            <a:r>
              <a:rPr lang="en-US" altLang="en-US" sz="2300" dirty="0" err="1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nv</a:t>
            </a:r>
            <a:r>
              <a:rPr lang="en-US" altLang="en-US" sz="2300" dirty="0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) for useful discussions and advice </a:t>
            </a:r>
            <a:r>
              <a:rPr lang="en-US" altLang="en-US" sz="2300" dirty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and </a:t>
            </a:r>
            <a:r>
              <a:rPr lang="en-US" altLang="en-US" sz="2300" dirty="0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to Corry </a:t>
            </a:r>
            <a:r>
              <a:rPr lang="en-US" altLang="en-US" sz="2300" dirty="0" err="1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Charlier</a:t>
            </a:r>
            <a:r>
              <a:rPr lang="en-US" altLang="en-US" sz="2300" dirty="0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en-US" altLang="en-US" sz="2300" dirty="0" err="1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Unamur</a:t>
            </a:r>
            <a:r>
              <a:rPr lang="en-US" altLang="en-US" sz="2300" dirty="0" smtClean="0">
                <a:solidFill>
                  <a:srgbClr val="005E5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) for assistance with the electron microscopy,</a:t>
            </a:r>
            <a:endParaRPr lang="fr-BE" altLang="en-US" sz="2300" dirty="0">
              <a:solidFill>
                <a:srgbClr val="005E5C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02" name="Rectangle à coins arrondis 301"/>
          <p:cNvSpPr/>
          <p:nvPr/>
        </p:nvSpPr>
        <p:spPr bwMode="auto">
          <a:xfrm>
            <a:off x="5275263" y="310608"/>
            <a:ext cx="22180549" cy="5160774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090" name="Rectangle 300"/>
          <p:cNvSpPr>
            <a:spLocks noChangeArrowheads="1"/>
          </p:cNvSpPr>
          <p:nvPr/>
        </p:nvSpPr>
        <p:spPr bwMode="auto">
          <a:xfrm>
            <a:off x="5418138" y="435870"/>
            <a:ext cx="21894800" cy="509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CA" altLang="en-US" sz="3600" b="1" dirty="0"/>
              <a:t> </a:t>
            </a:r>
            <a:r>
              <a:rPr lang="en-US" altLang="en-US" sz="6000" b="1" dirty="0">
                <a:solidFill>
                  <a:schemeClr val="bg1"/>
                </a:solidFill>
                <a:latin typeface="Calibri" panose="020F0502020204030204" pitchFamily="34" charset="0"/>
              </a:rPr>
              <a:t>Palladium supported on sulfonated polystyrene resins as catalyst for the direct flow synthesis of H</a:t>
            </a:r>
            <a:r>
              <a:rPr lang="en-US" altLang="en-US" sz="6000" b="1" baseline="-25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6000" b="1" dirty="0">
                <a:solidFill>
                  <a:schemeClr val="bg1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6000" b="1" baseline="-25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  <a:p>
            <a:pPr algn="ctr" eaLnBrk="1" hangingPunct="1"/>
            <a:endParaRPr lang="en-CA" altLang="en-US" sz="36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n-US" sz="3200" b="1" u="sng" dirty="0">
                <a:solidFill>
                  <a:schemeClr val="bg1"/>
                </a:solidFill>
                <a:latin typeface="Calibri" panose="020F0502020204030204" pitchFamily="34" charset="0"/>
              </a:rPr>
              <a:t>Eduard </a:t>
            </a:r>
            <a:r>
              <a:rPr lang="en-US" altLang="en-US" sz="3200" b="1" u="sng" dirty="0" err="1">
                <a:solidFill>
                  <a:schemeClr val="bg1"/>
                </a:solidFill>
                <a:latin typeface="Calibri" panose="020F0502020204030204" pitchFamily="34" charset="0"/>
              </a:rPr>
              <a:t>Dolušić</a:t>
            </a:r>
            <a:r>
              <a:rPr lang="en-US" altLang="en-US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, Aurélie </a:t>
            </a:r>
            <a:r>
              <a:rPr lang="en-US" altLang="en-US" sz="32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Plas</a:t>
            </a:r>
            <a:r>
              <a:rPr lang="en-US" altLang="en-US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 and Steve Lanners</a:t>
            </a:r>
            <a:endParaRPr lang="en-CA" altLang="en-US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en-CA" altLang="en-US" sz="2400" b="1" u="sng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Unit of Organic Chemistry, University of Namur</a:t>
            </a:r>
          </a:p>
          <a:p>
            <a:pPr algn="ctr" eaLnBrk="1" hangingPunct="1"/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Namur Medicine &amp; Drug Innovation Center (NAMEDIC), Namur Research Institute for Life Sciences (NARILIS), B-5000 Namur, Belgium</a:t>
            </a:r>
          </a:p>
          <a:p>
            <a:pPr algn="ctr" eaLnBrk="1" hangingPunct="1"/>
            <a:endParaRPr lang="en-US" altLang="en-US" sz="2800" i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eduard.dolusic@unamur.be</a:t>
            </a:r>
            <a:endParaRPr lang="en-CA" altLang="en-US" sz="28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97" name="AutoShape 39" descr="mailbox://C%7C/Users/lmoineau/AppData/Roaming/Thunderbird/Profiles/geaxgduf.default/Mail/Local%20Folders/Inbox?number=1025022244&amp;part=1.3&amp;type=image/jpeg&amp;filename=TDOrm_R082B9c.jpg"/>
          <p:cNvSpPr>
            <a:spLocks noChangeAspect="1" noChangeArrowheads="1"/>
          </p:cNvSpPr>
          <p:nvPr/>
        </p:nvSpPr>
        <p:spPr bwMode="auto">
          <a:xfrm>
            <a:off x="155575" y="1428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en-CA" altLang="en-US"/>
          </a:p>
        </p:txBody>
      </p:sp>
      <p:sp>
        <p:nvSpPr>
          <p:cNvPr id="3098" name="AutoShape 41" descr="mailbox://C%7C/Users/lmoineau/AppData/Roaming/Thunderbird/Profiles/geaxgduf.default/Mail/Local%20Folders/Inbox?number=1025022244&amp;part=1.3&amp;type=image/jpeg&amp;filename=TDOrm_R082B9c.jpg"/>
          <p:cNvSpPr>
            <a:spLocks noChangeAspect="1" noChangeArrowheads="1"/>
          </p:cNvSpPr>
          <p:nvPr/>
        </p:nvSpPr>
        <p:spPr bwMode="auto">
          <a:xfrm>
            <a:off x="155575" y="1428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en-CA" altLang="en-US"/>
          </a:p>
        </p:txBody>
      </p:sp>
      <p:pic>
        <p:nvPicPr>
          <p:cNvPr id="3099" name="Picture 2" descr="http://www.narilis.be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825" y="541338"/>
            <a:ext cx="42259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0" name="Rectangle 21"/>
          <p:cNvSpPr>
            <a:spLocks noChangeArrowheads="1"/>
          </p:cNvSpPr>
          <p:nvPr/>
        </p:nvSpPr>
        <p:spPr bwMode="auto">
          <a:xfrm>
            <a:off x="0" y="127000"/>
            <a:ext cx="32907288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nl-BE" altLang="en-US"/>
          </a:p>
        </p:txBody>
      </p:sp>
      <p:sp>
        <p:nvSpPr>
          <p:cNvPr id="3101" name="Rectangle 80"/>
          <p:cNvSpPr>
            <a:spLocks noChangeArrowheads="1"/>
          </p:cNvSpPr>
          <p:nvPr/>
        </p:nvSpPr>
        <p:spPr bwMode="auto">
          <a:xfrm>
            <a:off x="0" y="127000"/>
            <a:ext cx="32907288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nl-BE" altLang="en-US"/>
          </a:p>
        </p:txBody>
      </p:sp>
      <p:sp>
        <p:nvSpPr>
          <p:cNvPr id="3102" name="Rectangle 3"/>
          <p:cNvSpPr>
            <a:spLocks noChangeArrowheads="1"/>
          </p:cNvSpPr>
          <p:nvPr/>
        </p:nvSpPr>
        <p:spPr bwMode="auto">
          <a:xfrm>
            <a:off x="19045238" y="10207625"/>
            <a:ext cx="13177837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IE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	Catalytic systems based on palladium supported on strongly acidic macroreticular polystyrene resins have been described by several 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groups.</a:t>
            </a:r>
            <a:r>
              <a:rPr lang="en-IE" altLang="en-US" sz="3200" baseline="30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5 </a:t>
            </a:r>
            <a:r>
              <a:rPr lang="en-IE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We started with commercial Amberlyst-15® and loaded it with 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Pd(II) </a:t>
            </a:r>
            <a:r>
              <a:rPr lang="en-IE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following the method described by Blanco-</a:t>
            </a:r>
            <a:r>
              <a:rPr lang="en-IE" altLang="en-US" sz="3200" dirty="0" err="1">
                <a:solidFill>
                  <a:srgbClr val="005E5C"/>
                </a:solidFill>
                <a:latin typeface="Calibri" panose="020F0502020204030204" pitchFamily="34" charset="0"/>
              </a:rPr>
              <a:t>Brieva</a:t>
            </a:r>
            <a:r>
              <a:rPr lang="en-IE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en-IE" altLang="en-US" sz="3200" i="1" dirty="0">
                <a:solidFill>
                  <a:srgbClr val="005E5C"/>
                </a:solidFill>
                <a:latin typeface="Calibri" panose="020F0502020204030204" pitchFamily="34" charset="0"/>
              </a:rPr>
              <a:t>et al</a:t>
            </a:r>
            <a:r>
              <a:rPr lang="en-IE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. This permitted reaching 2.69 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%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wt. 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H</a:t>
            </a:r>
            <a:r>
              <a:rPr lang="en-US" altLang="en-US" sz="3200" baseline="-25000" dirty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>
                <a:solidFill>
                  <a:srgbClr val="005E5C"/>
                </a:solidFill>
                <a:latin typeface="Calibri" panose="020F0502020204030204" pitchFamily="34" charset="0"/>
              </a:rPr>
              <a:t>2 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as the maximal concentration when adapting the experimental conditions from Inoue’s work (flow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(methanolic working solution) 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= 10 </a:t>
            </a:r>
            <a:r>
              <a:rPr lang="en-US" altLang="en-US" sz="3200" dirty="0">
                <a:solidFill>
                  <a:srgbClr val="005E5C"/>
                </a:solidFill>
                <a:latin typeface="Symbol" panose="05050102010706020507" pitchFamily="18" charset="2"/>
              </a:rPr>
              <a:t>m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L/min, flow (H</a:t>
            </a:r>
            <a:r>
              <a:rPr lang="en-US" altLang="en-US" sz="3200" baseline="-25000" dirty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) = 1.67 </a:t>
            </a:r>
            <a:r>
              <a:rPr lang="en-US" altLang="en-US" sz="3200" dirty="0" err="1">
                <a:solidFill>
                  <a:srgbClr val="005E5C"/>
                </a:solidFill>
                <a:latin typeface="Calibri" panose="020F0502020204030204" pitchFamily="34" charset="0"/>
              </a:rPr>
              <a:t>sccm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, flow (O</a:t>
            </a:r>
            <a:r>
              <a:rPr lang="en-US" altLang="en-US" sz="3200" baseline="-25000" dirty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) = 3.33 </a:t>
            </a:r>
            <a:r>
              <a:rPr lang="en-US" altLang="en-US" sz="3200" dirty="0" err="1">
                <a:solidFill>
                  <a:srgbClr val="005E5C"/>
                </a:solidFill>
                <a:latin typeface="Calibri" panose="020F0502020204030204" pitchFamily="34" charset="0"/>
              </a:rPr>
              <a:t>sccm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).</a:t>
            </a:r>
            <a:r>
              <a:rPr lang="en-US" altLang="en-US" sz="3200" baseline="30000" dirty="0">
                <a:solidFill>
                  <a:srgbClr val="005E5C"/>
                </a:solidFill>
                <a:latin typeface="Calibri" panose="020F0502020204030204" pitchFamily="34" charset="0"/>
              </a:rPr>
              <a:t>4</a:t>
            </a:r>
          </a:p>
          <a:p>
            <a:pPr algn="just" eaLnBrk="1" hangingPunct="1"/>
            <a:r>
              <a:rPr lang="en-US" altLang="en-US" sz="3200" baseline="30000" dirty="0">
                <a:solidFill>
                  <a:srgbClr val="005E5C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As particle size of Amberlyst-15® is not convenient for microfluidic applications, we decided to prepare our own catalysts which possess a more </a:t>
            </a:r>
          </a:p>
          <a:p>
            <a:pPr algn="just" eaLnBrk="1" hangingPunct="1"/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narrow particle size distribution (40 - 80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µm), 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starting  from commercially available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Bio-Beads® 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(polystyrene-divinylbenzene resin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).</a:t>
            </a:r>
            <a:endParaRPr lang="en-IE" altLang="en-US" sz="3200" dirty="0">
              <a:solidFill>
                <a:srgbClr val="005E5C"/>
              </a:solidFill>
              <a:latin typeface="Calibri" panose="020F0502020204030204" pitchFamily="34" charset="0"/>
            </a:endParaRPr>
          </a:p>
        </p:txBody>
      </p:sp>
      <p:pic>
        <p:nvPicPr>
          <p:cNvPr id="3103" name="Picture 5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373063"/>
            <a:ext cx="4244975" cy="470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8" name="Picture 7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5813" y="2525713"/>
            <a:ext cx="5451475" cy="298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09" name="Rectangle 918"/>
          <p:cNvSpPr>
            <a:spLocks noChangeArrowheads="1"/>
          </p:cNvSpPr>
          <p:nvPr/>
        </p:nvSpPr>
        <p:spPr bwMode="auto">
          <a:xfrm>
            <a:off x="0" y="0"/>
            <a:ext cx="32907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nl-BE" altLang="en-US"/>
          </a:p>
        </p:txBody>
      </p:sp>
      <p:sp>
        <p:nvSpPr>
          <p:cNvPr id="3110" name="Rectangle 974"/>
          <p:cNvSpPr>
            <a:spLocks noChangeArrowheads="1"/>
          </p:cNvSpPr>
          <p:nvPr/>
        </p:nvSpPr>
        <p:spPr bwMode="auto">
          <a:xfrm>
            <a:off x="0" y="0"/>
            <a:ext cx="32907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nl-BE" altLang="en-US"/>
          </a:p>
        </p:txBody>
      </p:sp>
      <p:sp>
        <p:nvSpPr>
          <p:cNvPr id="7" name="Rectangle 1"/>
          <p:cNvSpPr/>
          <p:nvPr/>
        </p:nvSpPr>
        <p:spPr bwMode="auto">
          <a:xfrm>
            <a:off x="13888423" y="9973102"/>
            <a:ext cx="2565221" cy="6052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sz="4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H</a:t>
            </a:r>
            <a:r>
              <a:rPr lang="fr-FR" sz="4600" b="1" baseline="-25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2</a:t>
            </a:r>
            <a:r>
              <a:rPr lang="fr-FR" sz="4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 + O</a:t>
            </a:r>
            <a:r>
              <a:rPr lang="fr-FR" sz="4600" b="1" baseline="-25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2</a:t>
            </a:r>
          </a:p>
        </p:txBody>
      </p:sp>
      <p:pic>
        <p:nvPicPr>
          <p:cNvPr id="316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4392" y="11231162"/>
            <a:ext cx="2117244" cy="24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6" name="Flèche courbée vers la gauche 2"/>
          <p:cNvSpPr>
            <a:spLocks noChangeArrowheads="1"/>
          </p:cNvSpPr>
          <p:nvPr/>
        </p:nvSpPr>
        <p:spPr bwMode="auto">
          <a:xfrm rot="20772519">
            <a:off x="16458028" y="9994152"/>
            <a:ext cx="743442" cy="1539980"/>
          </a:xfrm>
          <a:prstGeom prst="curvedLeftArrow">
            <a:avLst>
              <a:gd name="adj1" fmla="val 24995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IE" altLang="en-US"/>
          </a:p>
        </p:txBody>
      </p:sp>
      <p:sp>
        <p:nvSpPr>
          <p:cNvPr id="3167" name="Flèche courbée vers la gauche 29"/>
          <p:cNvSpPr>
            <a:spLocks noChangeArrowheads="1"/>
          </p:cNvSpPr>
          <p:nvPr/>
        </p:nvSpPr>
        <p:spPr bwMode="auto">
          <a:xfrm rot="10500000" flipV="1">
            <a:off x="11714959" y="13536497"/>
            <a:ext cx="1439566" cy="1678574"/>
          </a:xfrm>
          <a:prstGeom prst="curvedLeftArrow">
            <a:avLst>
              <a:gd name="adj1" fmla="val 25005"/>
              <a:gd name="adj2" fmla="val 49999"/>
              <a:gd name="adj3" fmla="val 25000"/>
            </a:avLst>
          </a:prstGeom>
          <a:solidFill>
            <a:srgbClr val="63CF8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3694113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3694113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IE" altLang="en-US"/>
          </a:p>
        </p:txBody>
      </p:sp>
      <p:pic>
        <p:nvPicPr>
          <p:cNvPr id="316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313" y="9447401"/>
            <a:ext cx="1949383" cy="140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 bwMode="auto">
          <a:xfrm>
            <a:off x="14437420" y="14581351"/>
            <a:ext cx="2565221" cy="6052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sz="4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Arial" charset="0"/>
                <a:cs typeface="Arial" charset="0"/>
              </a:rPr>
              <a:t>H</a:t>
            </a:r>
            <a:r>
              <a:rPr lang="fr-FR" sz="4600" b="1" baseline="-25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Arial" charset="0"/>
                <a:cs typeface="Arial" charset="0"/>
              </a:rPr>
              <a:t>2</a:t>
            </a:r>
            <a:r>
              <a:rPr lang="fr-FR" sz="4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Arial" charset="0"/>
                <a:cs typeface="Arial" charset="0"/>
              </a:rPr>
              <a:t>O</a:t>
            </a:r>
            <a:r>
              <a:rPr lang="fr-FR" sz="4600" b="1" baseline="-25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Arial" charset="0"/>
                <a:cs typeface="Arial" charset="0"/>
              </a:rPr>
              <a:t>2</a:t>
            </a:r>
          </a:p>
        </p:txBody>
      </p:sp>
      <p:pic>
        <p:nvPicPr>
          <p:cNvPr id="317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913" y="9579480"/>
            <a:ext cx="1267336" cy="115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0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8859" y="14245266"/>
            <a:ext cx="1594566" cy="133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2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5292" y="11218668"/>
            <a:ext cx="897774" cy="251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à coins arrondis 41"/>
          <p:cNvSpPr/>
          <p:nvPr/>
        </p:nvSpPr>
        <p:spPr bwMode="auto">
          <a:xfrm>
            <a:off x="287338" y="9847263"/>
            <a:ext cx="8677275" cy="5976937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55" name="Rectangle à coins arrondis 54"/>
          <p:cNvSpPr/>
          <p:nvPr/>
        </p:nvSpPr>
        <p:spPr bwMode="auto">
          <a:xfrm>
            <a:off x="257174" y="36666510"/>
            <a:ext cx="32326262" cy="2016125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61" name="Rectangle à coins arrondis 60"/>
          <p:cNvSpPr/>
          <p:nvPr/>
        </p:nvSpPr>
        <p:spPr bwMode="auto">
          <a:xfrm>
            <a:off x="22429788" y="21777325"/>
            <a:ext cx="10148887" cy="14281148"/>
          </a:xfrm>
          <a:prstGeom prst="roundRect">
            <a:avLst>
              <a:gd name="adj" fmla="val 7206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694113" eaLnBrk="1" hangingPunct="1">
              <a:defRPr/>
            </a:pPr>
            <a:endParaRPr lang="en-IE">
              <a:latin typeface="Arial" charset="0"/>
              <a:cs typeface="Arial" charset="0"/>
            </a:endParaRPr>
          </a:p>
        </p:txBody>
      </p:sp>
      <p:sp>
        <p:nvSpPr>
          <p:cNvPr id="3129" name="Rectangle 79"/>
          <p:cNvSpPr>
            <a:spLocks noChangeArrowheads="1"/>
          </p:cNvSpPr>
          <p:nvPr/>
        </p:nvSpPr>
        <p:spPr bwMode="auto">
          <a:xfrm>
            <a:off x="11476261" y="32385966"/>
            <a:ext cx="95138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GB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The reducing conditions significantly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affected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the catalytic performances. </a:t>
            </a:r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R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eduction by </a:t>
            </a:r>
            <a:r>
              <a:rPr lang="en-US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MeOH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afforded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a higher activity in H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, but also H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 formation – the latter by H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decomposition and/or other side reactions. 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A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better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selectivity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was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achieved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using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reduction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by H</a:t>
            </a:r>
            <a:r>
              <a:rPr lang="fr-BE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in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acetone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,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especially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after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prolonged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32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treatment</a:t>
            </a:r>
            <a:r>
              <a:rPr lang="fr-B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(~28 h).</a:t>
            </a:r>
            <a:endParaRPr lang="fr-FR" altLang="en-US" sz="3200" dirty="0">
              <a:solidFill>
                <a:srgbClr val="005E5C"/>
              </a:solidFill>
              <a:latin typeface="Calibri" panose="020F0502020204030204" pitchFamily="34" charset="0"/>
            </a:endParaRPr>
          </a:p>
        </p:txBody>
      </p:sp>
      <p:sp>
        <p:nvSpPr>
          <p:cNvPr id="3131" name="Rectangle 82"/>
          <p:cNvSpPr>
            <a:spLocks noChangeArrowheads="1"/>
          </p:cNvSpPr>
          <p:nvPr/>
        </p:nvSpPr>
        <p:spPr bwMode="auto">
          <a:xfrm>
            <a:off x="22634017" y="32409847"/>
            <a:ext cx="97932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GB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	</a:t>
            </a:r>
            <a:r>
              <a:rPr lang="en-GB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This catalyst batch was then prepared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by using H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as the reducing agent for 28h. We noted that the highest concentration of H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was obtained using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0.5% Pd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on 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Bio-Beads®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(average [H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] = 0.74 % wt.). On the contrary, the  selectivity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was slightly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better when using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1% Pd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. As the latter catalyst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seemed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to have a better recyclability (details not presented), we have chosen it for future work.</a:t>
            </a:r>
            <a:endParaRPr lang="fr-FR" altLang="en-US" sz="3200" dirty="0">
              <a:solidFill>
                <a:srgbClr val="005E5C"/>
              </a:solidFill>
              <a:latin typeface="Calibri" panose="020F0502020204030204" pitchFamily="34" charset="0"/>
            </a:endParaRPr>
          </a:p>
        </p:txBody>
      </p:sp>
      <p:sp>
        <p:nvSpPr>
          <p:cNvPr id="3136" name="Rectangle 71"/>
          <p:cNvSpPr>
            <a:spLocks noChangeArrowheads="1"/>
          </p:cNvSpPr>
          <p:nvPr/>
        </p:nvSpPr>
        <p:spPr bwMode="auto">
          <a:xfrm>
            <a:off x="482600" y="28929582"/>
            <a:ext cx="97790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50 mg ~ 10 cm of catalyst</a:t>
            </a:r>
          </a:p>
          <a:p>
            <a:pPr algn="ctr" eaLnBrk="1" hangingPunct="1"/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0.42 </a:t>
            </a:r>
            <a:r>
              <a:rPr lang="en-US" altLang="en-US" sz="3200" b="1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sccm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 H</a:t>
            </a:r>
            <a:r>
              <a:rPr lang="en-US" altLang="en-US" sz="3200" b="1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, 0.83 </a:t>
            </a:r>
            <a:r>
              <a:rPr lang="en-US" altLang="en-US" sz="3200" b="1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sccm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 O</a:t>
            </a:r>
            <a:r>
              <a:rPr lang="en-US" altLang="en-US" sz="3200" b="1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</a:p>
          <a:p>
            <a:pPr algn="ctr" eaLnBrk="1" hangingPunct="1"/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50 </a:t>
            </a:r>
            <a:r>
              <a:rPr lang="en-US" altLang="en-US" sz="3200" b="1" dirty="0" smtClean="0">
                <a:solidFill>
                  <a:srgbClr val="005E5C"/>
                </a:solidFill>
                <a:latin typeface="Symbol" panose="05050102010706020507" pitchFamily="18" charset="2"/>
              </a:rPr>
              <a:t>m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L/min of 25 ppm KBr in </a:t>
            </a:r>
            <a:r>
              <a:rPr lang="en-US" altLang="en-US" sz="3200" b="1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MeOH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 (no H</a:t>
            </a:r>
            <a:r>
              <a:rPr lang="en-US" altLang="en-US" sz="3200" b="1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3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PO</a:t>
            </a:r>
            <a:r>
              <a:rPr lang="en-US" altLang="en-US" sz="3200" b="1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4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)</a:t>
            </a:r>
          </a:p>
          <a:p>
            <a:pPr algn="ctr" eaLnBrk="1" hangingPunct="1"/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ambient temperature </a:t>
            </a:r>
          </a:p>
          <a:p>
            <a:pPr algn="ctr" eaLnBrk="1" hangingPunct="1"/>
            <a:r>
              <a:rPr lang="en-US" altLang="en-US" sz="3200" b="1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BPR</a:t>
            </a:r>
            <a:r>
              <a:rPr lang="en-US" altLang="en-US" sz="3200" b="1" baseline="-25000" dirty="0" err="1" smtClean="0">
                <a:solidFill>
                  <a:srgbClr val="005E5C"/>
                </a:solidFill>
                <a:latin typeface="Calibri" panose="020F0502020204030204" pitchFamily="34" charset="0"/>
              </a:rPr>
              <a:t>exit</a:t>
            </a:r>
            <a:r>
              <a:rPr lang="en-US" altLang="en-US" sz="3200" b="1" dirty="0" smtClean="0">
                <a:solidFill>
                  <a:srgbClr val="005E5C"/>
                </a:solidFill>
                <a:latin typeface="Calibri" panose="020F0502020204030204" pitchFamily="34" charset="0"/>
              </a:rPr>
              <a:t> 8 bar;   system press. 6.5-8 bar</a:t>
            </a:r>
          </a:p>
          <a:p>
            <a:pPr algn="just" eaLnBrk="1" hangingPunct="1"/>
            <a:endParaRPr lang="en-US" altLang="en-US" sz="3200" dirty="0" smtClean="0">
              <a:solidFill>
                <a:srgbClr val="005E5C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typical result </a:t>
            </a:r>
            <a:r>
              <a:rPr lang="en-US" altLang="en-US" sz="32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0.7 % wt. H</a:t>
            </a:r>
            <a:r>
              <a:rPr lang="en-US" altLang="en-US" sz="3200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, </a:t>
            </a:r>
            <a:r>
              <a:rPr lang="en-US" altLang="en-US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 ~50 %, </a:t>
            </a:r>
            <a:r>
              <a:rPr lang="en-US" altLang="en-US" sz="32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conversion &gt;80 %</a:t>
            </a:r>
          </a:p>
          <a:p>
            <a:pPr algn="ctr" eaLnBrk="1" hangingPunct="1"/>
            <a:r>
              <a:rPr lang="pt-BR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best result (cat. amount and all flows tripled)                   </a:t>
            </a:r>
            <a:r>
              <a:rPr lang="en-US" altLang="en-US" sz="32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0.98 % wt. H</a:t>
            </a:r>
            <a:r>
              <a:rPr lang="en-US" altLang="en-US" sz="3200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, </a:t>
            </a:r>
            <a:r>
              <a:rPr lang="en-US" altLang="en-US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 = 63 %, </a:t>
            </a:r>
            <a:r>
              <a:rPr lang="en-US" altLang="en-US" sz="32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conversion = 94 %</a:t>
            </a:r>
          </a:p>
          <a:p>
            <a:pPr algn="just" eaLnBrk="1" hangingPunct="1"/>
            <a:endParaRPr lang="en-US" altLang="en-US" sz="3200" dirty="0">
              <a:solidFill>
                <a:srgbClr val="005E5C"/>
              </a:solidFill>
              <a:latin typeface="Calibri" panose="020F0502020204030204" pitchFamily="34" charset="0"/>
            </a:endParaRPr>
          </a:p>
          <a:p>
            <a:pPr algn="just" eaLnBrk="1" hangingPunct="1"/>
            <a:r>
              <a:rPr lang="en-US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The influence of the catalyst preparation method was investigated, including % of Pd(II) loaded, the </a:t>
            </a:r>
            <a:r>
              <a:rPr lang="en-GB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immobilisation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solvent and the reductive treatment for the conversion to Pd(0).</a:t>
            </a:r>
            <a:endParaRPr lang="fr-FR" altLang="en-US" sz="3200" dirty="0">
              <a:solidFill>
                <a:srgbClr val="005E5C"/>
              </a:solidFill>
              <a:latin typeface="Calibri" panose="020F0502020204030204" pitchFamily="34" charset="0"/>
            </a:endParaRPr>
          </a:p>
        </p:txBody>
      </p:sp>
      <p:sp>
        <p:nvSpPr>
          <p:cNvPr id="81" name="Rectangle à coins arrondis 80"/>
          <p:cNvSpPr/>
          <p:nvPr/>
        </p:nvSpPr>
        <p:spPr bwMode="auto">
          <a:xfrm>
            <a:off x="1044601" y="9370098"/>
            <a:ext cx="6981181" cy="831600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3159" name="Rectangle 300"/>
          <p:cNvSpPr>
            <a:spLocks noChangeArrowheads="1"/>
          </p:cNvSpPr>
          <p:nvPr/>
        </p:nvSpPr>
        <p:spPr bwMode="auto">
          <a:xfrm>
            <a:off x="107950" y="9375775"/>
            <a:ext cx="88709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>
                <a:solidFill>
                  <a:schemeClr val="bg1"/>
                </a:solidFill>
                <a:latin typeface="Calibri" panose="020F0502020204030204" pitchFamily="34" charset="0"/>
              </a:rPr>
              <a:t>2. Experimental set up</a:t>
            </a:r>
            <a:endParaRPr lang="en-US" altLang="en-US" sz="4800" b="1" baseline="30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161" name="ZoneTexte 9"/>
          <p:cNvSpPr txBox="1">
            <a:spLocks noChangeArrowheads="1"/>
          </p:cNvSpPr>
          <p:nvPr/>
        </p:nvSpPr>
        <p:spPr bwMode="auto">
          <a:xfrm>
            <a:off x="395288" y="36641110"/>
            <a:ext cx="319722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IE" altLang="en-US" sz="3200" dirty="0">
                <a:solidFill>
                  <a:srgbClr val="C00000"/>
                </a:solidFill>
                <a:latin typeface="Calibri" panose="020F0502020204030204" pitchFamily="34" charset="0"/>
              </a:rPr>
              <a:t> 				</a:t>
            </a:r>
            <a:r>
              <a:rPr lang="en-IE" altLang="en-US" sz="32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  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We have been able to establish optimal conditions for a direct flow synthesis of H</a:t>
            </a:r>
            <a:r>
              <a:rPr lang="en-IE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</a:t>
            </a:r>
            <a:r>
              <a:rPr lang="en-IE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by using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Pd supported on sulfonated polystyrene resins as the catalyst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. The </a:t>
            </a:r>
            <a:r>
              <a:rPr lang="en-US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gas and liquid flow rates, gas ratio and the catalyst amount were optimized, which enabled a further study on the effect of the reducing agent, the reduction time for the preparation of the catalysts, as well as the influence of Pd loading. 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We </a:t>
            </a:r>
            <a:r>
              <a:rPr lang="en-IE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have learned to 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master </a:t>
            </a:r>
            <a:r>
              <a:rPr lang="en-IE" altLang="en-US" sz="3200" dirty="0">
                <a:solidFill>
                  <a:srgbClr val="005E5C"/>
                </a:solidFill>
                <a:latin typeface="Calibri" panose="020F0502020204030204" pitchFamily="34" charset="0"/>
              </a:rPr>
              <a:t>the reaction conditions, rendering the results more reproducible and easier to interpret. 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Further experiments are in progress,  including kinetic studies, using bi- or trimetallic catalysts and an integration of our system with an H</a:t>
            </a:r>
            <a:r>
              <a:rPr lang="en-IE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O</a:t>
            </a:r>
            <a:r>
              <a:rPr lang="en-IE" altLang="en-US" sz="3200" baseline="-250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2</a:t>
            </a:r>
            <a:r>
              <a:rPr lang="en-IE" altLang="en-US" sz="3200" dirty="0" smtClean="0">
                <a:solidFill>
                  <a:srgbClr val="005E5C"/>
                </a:solidFill>
                <a:latin typeface="Calibri" panose="020F0502020204030204" pitchFamily="34" charset="0"/>
              </a:rPr>
              <a:t> in-flow concentration system.</a:t>
            </a:r>
            <a:endParaRPr lang="en-US" altLang="en-US" sz="3200" dirty="0">
              <a:latin typeface="Calibri" panose="020F0502020204030204" pitchFamily="34" charset="0"/>
            </a:endParaRPr>
          </a:p>
        </p:txBody>
      </p:sp>
      <p:sp>
        <p:nvSpPr>
          <p:cNvPr id="3364" name="Rectangle 292"/>
          <p:cNvSpPr>
            <a:spLocks noChangeArrowheads="1"/>
          </p:cNvSpPr>
          <p:nvPr/>
        </p:nvSpPr>
        <p:spPr bwMode="auto">
          <a:xfrm>
            <a:off x="468313" y="17192625"/>
            <a:ext cx="655161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Preparation:</a:t>
            </a: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</a:t>
            </a:r>
            <a:r>
              <a:rPr lang="en-US" altLang="en-US" sz="3200" dirty="0" err="1">
                <a:solidFill>
                  <a:srgbClr val="006666"/>
                </a:solidFill>
                <a:latin typeface="Calibri" panose="020F0502020204030204" pitchFamily="34" charset="0"/>
              </a:rPr>
              <a:t>sulfonation</a:t>
            </a:r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 of 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Bio-Beads S-X12®</a:t>
            </a:r>
            <a:endParaRPr lang="en-US" altLang="en-US" sz="3200" dirty="0">
              <a:solidFill>
                <a:srgbClr val="006666"/>
              </a:solidFill>
              <a:latin typeface="Calibri" panose="020F0502020204030204" pitchFamily="34" charset="0"/>
            </a:endParaRP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Pd </a:t>
            </a:r>
            <a:r>
              <a:rPr lang="en-GB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immobilisation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in a solvent </a:t>
            </a: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reductive treatment (Pd(II) -&gt; Pd(0))</a:t>
            </a:r>
            <a:endParaRPr lang="en-IE" altLang="en-US" sz="3200" dirty="0">
              <a:solidFill>
                <a:srgbClr val="006666"/>
              </a:solidFill>
              <a:latin typeface="Calibri" panose="020F0502020204030204" pitchFamily="34" charset="0"/>
            </a:endParaRPr>
          </a:p>
        </p:txBody>
      </p:sp>
      <p:pic>
        <p:nvPicPr>
          <p:cNvPr id="3365" name="Picture 2" descr="C:\Users\edolusic\AppData\Local\Temp\2014-05-14 11.04.24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280188"/>
            <a:ext cx="2520950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68" name="Rectangle 296"/>
          <p:cNvSpPr>
            <a:spLocks noChangeArrowheads="1"/>
          </p:cNvSpPr>
          <p:nvPr/>
        </p:nvSpPr>
        <p:spPr bwMode="auto">
          <a:xfrm>
            <a:off x="16453990" y="17192625"/>
            <a:ext cx="7056438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Characterisation </a:t>
            </a:r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:</a:t>
            </a: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titration : resin capacity</a:t>
            </a: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SEM: size 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distribution</a:t>
            </a:r>
            <a:endParaRPr lang="en-US" altLang="en-US" sz="3200" dirty="0">
              <a:solidFill>
                <a:srgbClr val="006666"/>
              </a:solidFill>
              <a:latin typeface="Calibri" panose="020F0502020204030204" pitchFamily="34" charset="0"/>
            </a:endParaRP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BET: specific surface area </a:t>
            </a: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</a:t>
            </a:r>
            <a:r>
              <a:rPr lang="en-US" altLang="en-US" sz="3200" dirty="0" err="1">
                <a:solidFill>
                  <a:srgbClr val="006666"/>
                </a:solidFill>
                <a:latin typeface="Calibri" panose="020F0502020204030204" pitchFamily="34" charset="0"/>
              </a:rPr>
              <a:t>porosimetry</a:t>
            </a:r>
            <a:endParaRPr lang="en-US" altLang="en-US" sz="3200" dirty="0">
              <a:solidFill>
                <a:srgbClr val="006666"/>
              </a:solidFill>
              <a:latin typeface="Calibri" panose="020F0502020204030204" pitchFamily="34" charset="0"/>
            </a:endParaRP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ICP: Pd amount</a:t>
            </a: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XPS: Pd species</a:t>
            </a:r>
          </a:p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- TEM: size of Pd nanoparticles</a:t>
            </a:r>
            <a:endParaRPr lang="en-IE" altLang="en-US" sz="3200" dirty="0">
              <a:solidFill>
                <a:srgbClr val="006666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Imag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3750" y="17030329"/>
            <a:ext cx="2662944" cy="2121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2" name="Rectangle 300"/>
          <p:cNvSpPr>
            <a:spLocks noChangeArrowheads="1"/>
          </p:cNvSpPr>
          <p:nvPr/>
        </p:nvSpPr>
        <p:spPr bwMode="auto">
          <a:xfrm>
            <a:off x="7475538" y="17192625"/>
            <a:ext cx="6048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rgbClr val="006666"/>
                </a:solidFill>
                <a:latin typeface="Calibri" panose="020F0502020204030204" pitchFamily="34" charset="0"/>
              </a:rPr>
              <a:t>Reductive treatment:</a:t>
            </a:r>
            <a:endParaRPr lang="en-IE" altLang="en-US" sz="3200">
              <a:solidFill>
                <a:srgbClr val="00666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01316" y="17948374"/>
          <a:ext cx="8051351" cy="3126077"/>
        </p:xfrm>
        <a:graphic>
          <a:graphicData uri="http://schemas.openxmlformats.org/drawingml/2006/table">
            <a:tbl>
              <a:tblPr firstRow="1" firstCol="1" bandRow="1"/>
              <a:tblGrid>
                <a:gridCol w="2683201"/>
                <a:gridCol w="2684075"/>
                <a:gridCol w="2684075"/>
              </a:tblGrid>
              <a:tr h="3643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Catalyst code</a:t>
                      </a:r>
                      <a:endParaRPr lang="en-US" sz="19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Reducing agent</a:t>
                      </a:r>
                      <a:endParaRPr lang="en-US" sz="19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Reduction time (h)</a:t>
                      </a:r>
                      <a:endParaRPr lang="en-US" sz="19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797"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blipFill rotWithShape="0">
                      <a:blip r:embed="rId13"/>
                      <a:stretch>
                        <a:fillRect t="-55340" r="-200526" b="-2805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Hydrogen balloon-10 mL acetone-RT</a:t>
                      </a:r>
                      <a:endParaRPr lang="en-US" sz="19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9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728797"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0">
                      <a:blip r:embed="rId13"/>
                      <a:stretch>
                        <a:fillRect t="-155340" r="-200526" b="-1805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Hydrogen balloon-10 mL acetone-RT</a:t>
                      </a:r>
                      <a:endParaRPr lang="en-US" sz="19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9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2042"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0">
                      <a:blip r:embed="rId13"/>
                      <a:stretch>
                        <a:fillRect t="-282796" r="-20052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10 mL refluxing methanol</a:t>
                      </a:r>
                      <a:endParaRPr lang="en-US" sz="19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9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652042"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13"/>
                      <a:stretch>
                        <a:fillRect t="-386957" r="-200526" b="-108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10 mL refluxing methanol</a:t>
                      </a:r>
                      <a:endParaRPr lang="en-US" sz="19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9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47" marR="794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4" name="Rectangle 302"/>
          <p:cNvSpPr>
            <a:spLocks noChangeArrowheads="1"/>
          </p:cNvSpPr>
          <p:nvPr/>
        </p:nvSpPr>
        <p:spPr bwMode="auto">
          <a:xfrm>
            <a:off x="26175021" y="17119600"/>
            <a:ext cx="6048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XPS analysis (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catalyst </a:t>
            </a:r>
            <a:r>
              <a:rPr lang="en-US" altLang="en-US" sz="3200" dirty="0">
                <a:solidFill>
                  <a:srgbClr val="006666"/>
                </a:solidFill>
                <a:latin typeface="Calibri" panose="020F0502020204030204" pitchFamily="34" charset="0"/>
              </a:rPr>
              <a:t>BS </a:t>
            </a:r>
            <a:r>
              <a:rPr lang="en-US" altLang="en-US" sz="3200" baseline="30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1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3.63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):</a:t>
            </a:r>
            <a:endParaRPr lang="en-IE" altLang="en-US" sz="3200" dirty="0">
              <a:solidFill>
                <a:srgbClr val="006666"/>
              </a:solidFill>
              <a:latin typeface="Calibri" panose="020F0502020204030204" pitchFamily="34" charset="0"/>
            </a:endParaRPr>
          </a:p>
        </p:txBody>
      </p:sp>
      <p:grpSp>
        <p:nvGrpSpPr>
          <p:cNvPr id="3384" name="Group 312"/>
          <p:cNvGrpSpPr>
            <a:grpSpLocks/>
          </p:cNvGrpSpPr>
          <p:nvPr/>
        </p:nvGrpSpPr>
        <p:grpSpPr bwMode="auto">
          <a:xfrm>
            <a:off x="26174700" y="17913432"/>
            <a:ext cx="4824414" cy="3129379"/>
            <a:chOff x="509" y="1545"/>
            <a:chExt cx="4499" cy="2914"/>
          </a:xfrm>
        </p:grpSpPr>
        <p:pic>
          <p:nvPicPr>
            <p:cNvPr id="18434" name="Picture 14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5" y="1751"/>
              <a:ext cx="2033" cy="2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6" name="Picture 1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" y="1624"/>
              <a:ext cx="2198" cy="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96" y="1545"/>
              <a:ext cx="1736" cy="214"/>
            </a:xfrm>
            <a:prstGeom prst="rect">
              <a:avLst/>
            </a:prstGeom>
            <a:blipFill rotWithShape="0">
              <a:blip r:embed="rId16"/>
              <a:stretch>
                <a:fillRect b="-14286"/>
              </a:stretch>
            </a:blipFill>
          </p:spPr>
          <p:txBody>
            <a:bodyPr/>
            <a:lstStyle/>
            <a:p>
              <a:r>
                <a:rPr lang="en-US">
                  <a:noFill/>
                </a:rPr>
                <a:t> </a:t>
              </a:r>
            </a:p>
          </p:txBody>
        </p:sp>
        <p:sp>
          <p:nvSpPr>
            <p:cNvPr id="21" name="Rectangle 20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184" y="1563"/>
              <a:ext cx="1663" cy="213"/>
            </a:xfrm>
            <a:prstGeom prst="rect">
              <a:avLst/>
            </a:prstGeom>
            <a:blipFill rotWithShape="0">
              <a:blip r:embed="rId17"/>
              <a:stretch>
                <a:fillRect b="-12500"/>
              </a:stretch>
            </a:blipFill>
          </p:spPr>
          <p:txBody>
            <a:bodyPr/>
            <a:lstStyle/>
            <a:p>
              <a:r>
                <a:rPr lang="en-US">
                  <a:noFill/>
                </a:rPr>
                <a:t> </a:t>
              </a:r>
            </a:p>
          </p:txBody>
        </p:sp>
        <p:sp>
          <p:nvSpPr>
            <p:cNvPr id="3389" name="ZoneTexte 2"/>
            <p:cNvSpPr txBox="1">
              <a:spLocks noChangeArrowheads="1"/>
            </p:cNvSpPr>
            <p:nvPr/>
          </p:nvSpPr>
          <p:spPr bwMode="auto">
            <a:xfrm>
              <a:off x="1442" y="2169"/>
              <a:ext cx="663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latin typeface="Calibri" panose="020F0502020204030204" pitchFamily="34" charset="0"/>
                </a:rPr>
                <a:t>338,0 eV</a:t>
              </a:r>
            </a:p>
          </p:txBody>
        </p:sp>
        <p:sp>
          <p:nvSpPr>
            <p:cNvPr id="3390" name="ZoneTexte 22"/>
            <p:cNvSpPr txBox="1">
              <a:spLocks noChangeArrowheads="1"/>
            </p:cNvSpPr>
            <p:nvPr/>
          </p:nvSpPr>
          <p:spPr bwMode="auto">
            <a:xfrm>
              <a:off x="1881" y="2721"/>
              <a:ext cx="664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latin typeface="Calibri" panose="020F0502020204030204" pitchFamily="34" charset="0"/>
                </a:rPr>
                <a:t>336,2 eV</a:t>
              </a:r>
            </a:p>
          </p:txBody>
        </p:sp>
        <p:sp>
          <p:nvSpPr>
            <p:cNvPr id="25" name="ZoneTexte 24"/>
            <p:cNvSpPr txBox="1">
              <a:spLocks noChangeArrowheads="1"/>
            </p:cNvSpPr>
            <p:nvPr/>
          </p:nvSpPr>
          <p:spPr bwMode="auto">
            <a:xfrm>
              <a:off x="4286" y="1948"/>
              <a:ext cx="664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latin typeface="Calibri" panose="020F0502020204030204" pitchFamily="34" charset="0"/>
                </a:rPr>
                <a:t>335,8 eV</a:t>
              </a:r>
            </a:p>
          </p:txBody>
        </p:sp>
        <p:sp>
          <p:nvSpPr>
            <p:cNvPr id="3392" name="ZoneTexte 3"/>
            <p:cNvSpPr txBox="1">
              <a:spLocks noChangeArrowheads="1"/>
            </p:cNvSpPr>
            <p:nvPr/>
          </p:nvSpPr>
          <p:spPr bwMode="auto">
            <a:xfrm>
              <a:off x="901" y="3862"/>
              <a:ext cx="1575" cy="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800" dirty="0">
                  <a:latin typeface="Calibri" panose="020F0502020204030204" pitchFamily="34" charset="0"/>
                </a:rPr>
                <a:t>2 Pd species : Pd</a:t>
              </a:r>
              <a:r>
                <a:rPr lang="en-US" altLang="en-US" sz="1800" baseline="30000" dirty="0">
                  <a:latin typeface="Calibri" panose="020F0502020204030204" pitchFamily="34" charset="0"/>
                </a:rPr>
                <a:t>II</a:t>
              </a:r>
              <a:r>
                <a:rPr lang="en-US" altLang="en-US" sz="1800" dirty="0">
                  <a:latin typeface="Calibri" panose="020F0502020204030204" pitchFamily="34" charset="0"/>
                </a:rPr>
                <a:t> &amp; Pd</a:t>
              </a:r>
              <a:r>
                <a:rPr lang="en-US" altLang="en-US" sz="1800" baseline="30000" dirty="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7" name="ZoneTexte 26"/>
            <p:cNvSpPr txBox="1">
              <a:spLocks noChangeArrowheads="1"/>
            </p:cNvSpPr>
            <p:nvPr/>
          </p:nvSpPr>
          <p:spPr bwMode="auto">
            <a:xfrm>
              <a:off x="3128" y="3882"/>
              <a:ext cx="1735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7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800" dirty="0">
                  <a:latin typeface="Calibri" panose="020F0502020204030204" pitchFamily="34" charset="0"/>
                </a:rPr>
                <a:t>1 Pd species : Pd</a:t>
              </a:r>
              <a:r>
                <a:rPr lang="en-US" altLang="en-US" sz="1800" baseline="30000" dirty="0">
                  <a:latin typeface="Calibri" panose="020F0502020204030204" pitchFamily="34" charset="0"/>
                </a:rPr>
                <a:t>0</a:t>
              </a:r>
            </a:p>
          </p:txBody>
        </p:sp>
      </p:grpSp>
      <p:sp>
        <p:nvSpPr>
          <p:cNvPr id="3401" name="Rectangle 329"/>
          <p:cNvSpPr>
            <a:spLocks noChangeArrowheads="1"/>
          </p:cNvSpPr>
          <p:nvPr/>
        </p:nvSpPr>
        <p:spPr bwMode="auto">
          <a:xfrm>
            <a:off x="3635375" y="19927888"/>
            <a:ext cx="24479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b="1">
                <a:solidFill>
                  <a:srgbClr val="006666"/>
                </a:solidFill>
                <a:latin typeface="Calibri" panose="020F0502020204030204" pitchFamily="34" charset="0"/>
              </a:rPr>
              <a:t>BS </a:t>
            </a:r>
            <a:r>
              <a:rPr lang="en-US" altLang="en-US" sz="3200" b="1" baseline="30000">
                <a:solidFill>
                  <a:srgbClr val="006666"/>
                </a:solidFill>
                <a:latin typeface="Calibri" panose="020F0502020204030204" pitchFamily="34" charset="0"/>
              </a:rPr>
              <a:t>x</a:t>
            </a:r>
            <a:r>
              <a:rPr lang="en-US" altLang="en-US" sz="3200" b="1" baseline="-25000">
                <a:solidFill>
                  <a:srgbClr val="006666"/>
                </a:solidFill>
                <a:latin typeface="Calibri" panose="020F0502020204030204" pitchFamily="34" charset="0"/>
              </a:rPr>
              <a:t>y </a:t>
            </a:r>
            <a:endParaRPr lang="en-IE" altLang="en-US" sz="3200" b="1">
              <a:solidFill>
                <a:srgbClr val="006666"/>
              </a:solidFill>
              <a:latin typeface="Calibri" panose="020F0502020204030204" pitchFamily="34" charset="0"/>
            </a:endParaRPr>
          </a:p>
        </p:txBody>
      </p:sp>
      <p:sp>
        <p:nvSpPr>
          <p:cNvPr id="3403" name="Rectangle 331"/>
          <p:cNvSpPr>
            <a:spLocks noChangeArrowheads="1"/>
          </p:cNvSpPr>
          <p:nvPr/>
        </p:nvSpPr>
        <p:spPr bwMode="auto">
          <a:xfrm>
            <a:off x="4932363" y="19673888"/>
            <a:ext cx="2447925" cy="161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rgbClr val="006666"/>
                </a:solidFill>
                <a:latin typeface="Calibri" panose="020F0502020204030204" pitchFamily="34" charset="0"/>
              </a:rPr>
              <a:t>%Pd loaded</a:t>
            </a:r>
          </a:p>
          <a:p>
            <a:endParaRPr lang="en-US" altLang="en-US" sz="1600">
              <a:solidFill>
                <a:srgbClr val="006666"/>
              </a:solidFill>
              <a:latin typeface="Calibri" panose="020F0502020204030204" pitchFamily="34" charset="0"/>
            </a:endParaRPr>
          </a:p>
          <a:p>
            <a:r>
              <a:rPr lang="en-US" altLang="en-US" sz="2800">
                <a:solidFill>
                  <a:srgbClr val="006666"/>
                </a:solidFill>
                <a:latin typeface="Calibri" panose="020F0502020204030204" pitchFamily="34" charset="0"/>
              </a:rPr>
              <a:t>resin capacity</a:t>
            </a:r>
          </a:p>
          <a:p>
            <a:r>
              <a:rPr lang="en-US" altLang="en-US" sz="2800">
                <a:solidFill>
                  <a:srgbClr val="006666"/>
                </a:solidFill>
                <a:latin typeface="Calibri" panose="020F0502020204030204" pitchFamily="34" charset="0"/>
              </a:rPr>
              <a:t>[meq (H</a:t>
            </a:r>
            <a:r>
              <a:rPr lang="en-US" altLang="en-US" sz="2800" baseline="30000">
                <a:solidFill>
                  <a:srgbClr val="006666"/>
                </a:solidFill>
                <a:latin typeface="Calibri" panose="020F0502020204030204" pitchFamily="34" charset="0"/>
              </a:rPr>
              <a:t>+</a:t>
            </a:r>
            <a:r>
              <a:rPr lang="en-US" altLang="en-US" sz="2800">
                <a:solidFill>
                  <a:srgbClr val="006666"/>
                </a:solidFill>
                <a:latin typeface="Calibri" panose="020F0502020204030204" pitchFamily="34" charset="0"/>
              </a:rPr>
              <a:t>) / g]</a:t>
            </a:r>
            <a:endParaRPr lang="en-IE" altLang="en-US" sz="2800">
              <a:solidFill>
                <a:srgbClr val="006666"/>
              </a:solidFill>
              <a:latin typeface="Calibri" panose="020F0502020204030204" pitchFamily="34" charset="0"/>
            </a:endParaRPr>
          </a:p>
        </p:txBody>
      </p:sp>
      <p:sp>
        <p:nvSpPr>
          <p:cNvPr id="3407" name="Line 335"/>
          <p:cNvSpPr>
            <a:spLocks noChangeShapeType="1"/>
          </p:cNvSpPr>
          <p:nvPr/>
        </p:nvSpPr>
        <p:spPr bwMode="auto">
          <a:xfrm flipV="1">
            <a:off x="4427538" y="19951700"/>
            <a:ext cx="536575" cy="144463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08" name="Line 336"/>
          <p:cNvSpPr>
            <a:spLocks noChangeShapeType="1"/>
          </p:cNvSpPr>
          <p:nvPr/>
        </p:nvSpPr>
        <p:spPr bwMode="auto">
          <a:xfrm>
            <a:off x="4529138" y="20413663"/>
            <a:ext cx="438150" cy="204787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Rectangle à coins arrondis 95"/>
          <p:cNvSpPr/>
          <p:nvPr/>
        </p:nvSpPr>
        <p:spPr bwMode="auto">
          <a:xfrm>
            <a:off x="22574497" y="21600011"/>
            <a:ext cx="8927753" cy="1547704"/>
          </a:xfrm>
          <a:prstGeom prst="roundRect">
            <a:avLst>
              <a:gd name="adj" fmla="val 27662"/>
            </a:avLst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92" name="Rectangle 300"/>
          <p:cNvSpPr>
            <a:spLocks noChangeArrowheads="1"/>
          </p:cNvSpPr>
          <p:nvPr/>
        </p:nvSpPr>
        <p:spPr bwMode="auto">
          <a:xfrm>
            <a:off x="21350188" y="21599282"/>
            <a:ext cx="11017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8. Catalyst BS</a:t>
            </a:r>
            <a:r>
              <a:rPr lang="en-US" altLang="en-US" sz="4800" b="1" baseline="30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  <a:r>
              <a:rPr lang="en-US" altLang="en-US" sz="4800" b="1" baseline="-25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3.56</a:t>
            </a:r>
          </a:p>
          <a:p>
            <a:pPr algn="ctr" eaLnBrk="1" hangingPunct="1"/>
            <a:r>
              <a:rPr lang="fr-BE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- </a:t>
            </a:r>
            <a:r>
              <a:rPr lang="fr-BE" altLang="en-US" sz="4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evaluation</a:t>
            </a:r>
            <a:r>
              <a:rPr lang="fr-BE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of %Pd </a:t>
            </a:r>
            <a:r>
              <a:rPr lang="fr-BE" altLang="en-US" sz="4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loaded</a:t>
            </a:r>
            <a:endParaRPr lang="en-US" altLang="en-US" sz="4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1" name="Rectangle 302"/>
          <p:cNvSpPr>
            <a:spLocks noChangeArrowheads="1"/>
          </p:cNvSpPr>
          <p:nvPr/>
        </p:nvSpPr>
        <p:spPr bwMode="auto">
          <a:xfrm>
            <a:off x="1259956" y="23024926"/>
            <a:ext cx="82602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[H</a:t>
            </a:r>
            <a:r>
              <a:rPr lang="en-US" altLang="en-US" sz="3200" b="1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="1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] % wt. = m (H</a:t>
            </a:r>
            <a:r>
              <a:rPr lang="en-US" altLang="en-US" sz="3200" b="1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="1" baseline="-2500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) / m (final solution)</a:t>
            </a:r>
            <a:endParaRPr lang="en-IE" altLang="en-US" sz="32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02" name="Rectangle 302"/>
          <p:cNvSpPr>
            <a:spLocks noChangeArrowheads="1"/>
          </p:cNvSpPr>
          <p:nvPr/>
        </p:nvSpPr>
        <p:spPr bwMode="auto">
          <a:xfrm>
            <a:off x="572065" y="23889022"/>
            <a:ext cx="968953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Selectivity vs. H</a:t>
            </a:r>
            <a:r>
              <a:rPr lang="en-US" altLang="en-US" sz="3200" b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 formation</a:t>
            </a:r>
          </a:p>
          <a:p>
            <a:pPr algn="ctr"/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S = [H</a:t>
            </a:r>
            <a:r>
              <a:rPr lang="en-US" altLang="en-US" sz="3200" b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] / ([H</a:t>
            </a:r>
            <a:r>
              <a:rPr lang="en-US" altLang="en-US" sz="3200" b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] + [H</a:t>
            </a:r>
            <a:r>
              <a:rPr lang="en-US" altLang="en-US" sz="3200" b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O])</a:t>
            </a:r>
            <a:endParaRPr lang="en-IE" altLang="en-US" sz="3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3" name="Rectangle 302"/>
          <p:cNvSpPr>
            <a:spLocks noChangeArrowheads="1"/>
          </p:cNvSpPr>
          <p:nvPr/>
        </p:nvSpPr>
        <p:spPr bwMode="auto">
          <a:xfrm>
            <a:off x="482600" y="25392479"/>
            <a:ext cx="988613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% H</a:t>
            </a:r>
            <a:r>
              <a:rPr lang="en-US" altLang="en-US" sz="32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 conversion = ([H</a:t>
            </a:r>
            <a:r>
              <a:rPr lang="en-US" altLang="en-US" sz="32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] + [H</a:t>
            </a:r>
            <a:r>
              <a:rPr lang="en-US" altLang="en-US" sz="32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O])</a:t>
            </a:r>
            <a:r>
              <a:rPr lang="en-US" altLang="en-US" sz="32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formed</a:t>
            </a:r>
            <a:r>
              <a:rPr lang="en-US" altLang="en-US" sz="3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 / [H</a:t>
            </a:r>
            <a:r>
              <a:rPr lang="en-US" altLang="en-US" sz="32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]</a:t>
            </a:r>
            <a:r>
              <a:rPr lang="en-US" altLang="en-US" sz="32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introduced</a:t>
            </a:r>
            <a:endParaRPr lang="en-IE" altLang="en-US" sz="3200" b="1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0715" y="10426053"/>
            <a:ext cx="8596105" cy="5182049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 bwMode="auto">
          <a:xfrm>
            <a:off x="682625" y="31809902"/>
            <a:ext cx="9578975" cy="1580446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6941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" name="Rectangle à coins arrondis 117"/>
          <p:cNvSpPr/>
          <p:nvPr/>
        </p:nvSpPr>
        <p:spPr bwMode="auto">
          <a:xfrm>
            <a:off x="543410" y="36274398"/>
            <a:ext cx="3668874" cy="831600"/>
          </a:xfrm>
          <a:prstGeom prst="roundRect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txBody>
          <a:bodyPr/>
          <a:lstStyle/>
          <a:p>
            <a:pPr defTabSz="3694113" eaLnBrk="1" hangingPunct="1">
              <a:defRPr/>
            </a:pPr>
            <a:endParaRPr lang="en-CA">
              <a:latin typeface="Arial" charset="0"/>
              <a:cs typeface="+mn-cs"/>
            </a:endParaRPr>
          </a:p>
        </p:txBody>
      </p:sp>
      <p:sp>
        <p:nvSpPr>
          <p:cNvPr id="105" name="Rectangle 300"/>
          <p:cNvSpPr>
            <a:spLocks noChangeArrowheads="1"/>
          </p:cNvSpPr>
          <p:nvPr/>
        </p:nvSpPr>
        <p:spPr bwMode="auto">
          <a:xfrm>
            <a:off x="467868" y="36287612"/>
            <a:ext cx="3887662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9. Conclusion</a:t>
            </a:r>
            <a:endParaRPr lang="en-US" altLang="en-US" sz="4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528179" y="23736078"/>
            <a:ext cx="7059780" cy="42614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473310" y="28052485"/>
            <a:ext cx="7169517" cy="42614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103064" y="23567404"/>
            <a:ext cx="7870618" cy="448094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3105058" y="28136686"/>
            <a:ext cx="7785267" cy="424928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 bwMode="auto">
          <a:xfrm>
            <a:off x="9158288" y="9101309"/>
            <a:ext cx="9360815" cy="6851722"/>
          </a:xfrm>
          <a:prstGeom prst="ellipse">
            <a:avLst/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6941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51630" y="11562775"/>
            <a:ext cx="29851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2H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 + O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 -&gt; 2H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540876" y="12143007"/>
            <a:ext cx="33970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2H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 -&gt; 2H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O + O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97" name="Rectangle 96"/>
          <p:cNvSpPr/>
          <p:nvPr/>
        </p:nvSpPr>
        <p:spPr>
          <a:xfrm>
            <a:off x="9520240" y="12706814"/>
            <a:ext cx="31726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H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 + H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 -&gt; 2H</a:t>
            </a:r>
            <a:r>
              <a:rPr lang="en-US" altLang="en-US" sz="3200" baseline="-250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dirty="0" smtClean="0">
                <a:solidFill>
                  <a:srgbClr val="006666"/>
                </a:solidFill>
                <a:latin typeface="Calibri" panose="020F0502020204030204" pitchFamily="34" charset="0"/>
              </a:rPr>
              <a:t>O</a:t>
            </a:r>
            <a:endParaRPr lang="en-US" altLang="en-US" sz="3200" baseline="-25000" dirty="0" smtClean="0">
              <a:solidFill>
                <a:srgbClr val="006666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9468868" y="11562775"/>
            <a:ext cx="3417720" cy="1728814"/>
          </a:xfrm>
          <a:prstGeom prst="roundRect">
            <a:avLst/>
          </a:prstGeom>
          <a:noFill/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6941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7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2306312" y="19181939"/>
            <a:ext cx="2660133" cy="1995099"/>
          </a:xfrm>
          <a:prstGeom prst="rect">
            <a:avLst/>
          </a:prstGeom>
        </p:spPr>
      </p:pic>
      <p:sp>
        <p:nvSpPr>
          <p:cNvPr id="98" name="Line 335"/>
          <p:cNvSpPr>
            <a:spLocks noChangeShapeType="1"/>
          </p:cNvSpPr>
          <p:nvPr/>
        </p:nvSpPr>
        <p:spPr bwMode="auto">
          <a:xfrm flipV="1">
            <a:off x="20390209" y="18170012"/>
            <a:ext cx="1791365" cy="279247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Line 335"/>
          <p:cNvSpPr>
            <a:spLocks noChangeShapeType="1"/>
          </p:cNvSpPr>
          <p:nvPr/>
        </p:nvSpPr>
        <p:spPr bwMode="auto">
          <a:xfrm flipV="1">
            <a:off x="21627240" y="20850664"/>
            <a:ext cx="554334" cy="50899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941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7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941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7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25942</TotalTime>
  <Words>851</Words>
  <Application>Microsoft Office PowerPoint</Application>
  <PresentationFormat>Custom</PresentationFormat>
  <Paragraphs>91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Cambria</vt:lpstr>
      <vt:lpstr>Symbol</vt:lpstr>
      <vt:lpstr>Times New Roman</vt:lpstr>
      <vt:lpstr>Modèle par défaut</vt:lpstr>
      <vt:lpstr>PowerPoint Presentation</vt:lpstr>
    </vt:vector>
  </TitlesOfParts>
  <Company>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</dc:creator>
  <cp:lastModifiedBy>Eduard Dolusic</cp:lastModifiedBy>
  <cp:revision>1792</cp:revision>
  <cp:lastPrinted>2013-10-14T14:20:01Z</cp:lastPrinted>
  <dcterms:created xsi:type="dcterms:W3CDTF">2004-03-06T14:07:28Z</dcterms:created>
  <dcterms:modified xsi:type="dcterms:W3CDTF">2015-12-09T09:51:48Z</dcterms:modified>
</cp:coreProperties>
</file>