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6004500" cy="46805850"/>
  <p:notesSz cx="6858000" cy="9144000"/>
  <p:defaultTextStyle>
    <a:defPPr>
      <a:defRPr lang="sr-Latn-CS"/>
    </a:defPPr>
    <a:lvl1pPr marL="0" algn="l" defTabSz="4732020" rtl="0" eaLnBrk="1" latinLnBrk="0" hangingPunct="1">
      <a:defRPr sz="9300" kern="1200">
        <a:solidFill>
          <a:schemeClr val="tx1"/>
        </a:solidFill>
        <a:latin typeface="+mn-lt"/>
        <a:ea typeface="+mn-ea"/>
        <a:cs typeface="+mn-cs"/>
      </a:defRPr>
    </a:lvl1pPr>
    <a:lvl2pPr marL="2366010" algn="l" defTabSz="4732020" rtl="0" eaLnBrk="1" latinLnBrk="0" hangingPunct="1">
      <a:defRPr sz="9300" kern="1200">
        <a:solidFill>
          <a:schemeClr val="tx1"/>
        </a:solidFill>
        <a:latin typeface="+mn-lt"/>
        <a:ea typeface="+mn-ea"/>
        <a:cs typeface="+mn-cs"/>
      </a:defRPr>
    </a:lvl2pPr>
    <a:lvl3pPr marL="4732020" algn="l" defTabSz="4732020" rtl="0" eaLnBrk="1" latinLnBrk="0" hangingPunct="1">
      <a:defRPr sz="9300" kern="1200">
        <a:solidFill>
          <a:schemeClr val="tx1"/>
        </a:solidFill>
        <a:latin typeface="+mn-lt"/>
        <a:ea typeface="+mn-ea"/>
        <a:cs typeface="+mn-cs"/>
      </a:defRPr>
    </a:lvl3pPr>
    <a:lvl4pPr marL="7098030" algn="l" defTabSz="4732020" rtl="0" eaLnBrk="1" latinLnBrk="0" hangingPunct="1">
      <a:defRPr sz="9300" kern="1200">
        <a:solidFill>
          <a:schemeClr val="tx1"/>
        </a:solidFill>
        <a:latin typeface="+mn-lt"/>
        <a:ea typeface="+mn-ea"/>
        <a:cs typeface="+mn-cs"/>
      </a:defRPr>
    </a:lvl4pPr>
    <a:lvl5pPr marL="9464040" algn="l" defTabSz="4732020" rtl="0" eaLnBrk="1" latinLnBrk="0" hangingPunct="1">
      <a:defRPr sz="9300" kern="1200">
        <a:solidFill>
          <a:schemeClr val="tx1"/>
        </a:solidFill>
        <a:latin typeface="+mn-lt"/>
        <a:ea typeface="+mn-ea"/>
        <a:cs typeface="+mn-cs"/>
      </a:defRPr>
    </a:lvl5pPr>
    <a:lvl6pPr marL="11830050" algn="l" defTabSz="4732020" rtl="0" eaLnBrk="1" latinLnBrk="0" hangingPunct="1">
      <a:defRPr sz="9300" kern="1200">
        <a:solidFill>
          <a:schemeClr val="tx1"/>
        </a:solidFill>
        <a:latin typeface="+mn-lt"/>
        <a:ea typeface="+mn-ea"/>
        <a:cs typeface="+mn-cs"/>
      </a:defRPr>
    </a:lvl6pPr>
    <a:lvl7pPr marL="14196060" algn="l" defTabSz="4732020" rtl="0" eaLnBrk="1" latinLnBrk="0" hangingPunct="1">
      <a:defRPr sz="9300" kern="1200">
        <a:solidFill>
          <a:schemeClr val="tx1"/>
        </a:solidFill>
        <a:latin typeface="+mn-lt"/>
        <a:ea typeface="+mn-ea"/>
        <a:cs typeface="+mn-cs"/>
      </a:defRPr>
    </a:lvl7pPr>
    <a:lvl8pPr marL="16562070" algn="l" defTabSz="4732020" rtl="0" eaLnBrk="1" latinLnBrk="0" hangingPunct="1">
      <a:defRPr sz="9300" kern="1200">
        <a:solidFill>
          <a:schemeClr val="tx1"/>
        </a:solidFill>
        <a:latin typeface="+mn-lt"/>
        <a:ea typeface="+mn-ea"/>
        <a:cs typeface="+mn-cs"/>
      </a:defRPr>
    </a:lvl8pPr>
    <a:lvl9pPr marL="18928080" algn="l" defTabSz="4732020" rtl="0" eaLnBrk="1" latinLnBrk="0" hangingPunct="1">
      <a:defRPr sz="9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C6B5"/>
    <a:srgbClr val="F5A657"/>
    <a:srgbClr val="CE7674"/>
    <a:srgbClr val="E4380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369" autoAdjust="0"/>
  </p:normalViewPr>
  <p:slideViewPr>
    <p:cSldViewPr>
      <p:cViewPr varScale="1">
        <p:scale>
          <a:sx n="11" d="100"/>
          <a:sy n="11" d="100"/>
        </p:scale>
        <p:origin x="-2088" y="-132"/>
      </p:cViewPr>
      <p:guideLst>
        <p:guide orient="horz" pos="14742"/>
        <p:guide pos="113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image" Target="../media/image13.wmf"/><Relationship Id="rId18" Type="http://schemas.openxmlformats.org/officeDocument/2006/relationships/image" Target="../media/image18.wmf"/><Relationship Id="rId3" Type="http://schemas.openxmlformats.org/officeDocument/2006/relationships/image" Target="../media/image3.wmf"/><Relationship Id="rId21" Type="http://schemas.openxmlformats.org/officeDocument/2006/relationships/image" Target="../media/image21.wmf"/><Relationship Id="rId7" Type="http://schemas.openxmlformats.org/officeDocument/2006/relationships/image" Target="../media/image7.wmf"/><Relationship Id="rId12" Type="http://schemas.openxmlformats.org/officeDocument/2006/relationships/image" Target="../media/image12.wmf"/><Relationship Id="rId17" Type="http://schemas.openxmlformats.org/officeDocument/2006/relationships/image" Target="../media/image17.wmf"/><Relationship Id="rId2" Type="http://schemas.openxmlformats.org/officeDocument/2006/relationships/image" Target="../media/image2.emf"/><Relationship Id="rId16" Type="http://schemas.openxmlformats.org/officeDocument/2006/relationships/image" Target="../media/image16.wmf"/><Relationship Id="rId20" Type="http://schemas.openxmlformats.org/officeDocument/2006/relationships/image" Target="../media/image20.wmf"/><Relationship Id="rId1" Type="http://schemas.openxmlformats.org/officeDocument/2006/relationships/image" Target="../media/image1.wmf"/><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5" Type="http://schemas.openxmlformats.org/officeDocument/2006/relationships/image" Target="../media/image15.wmf"/><Relationship Id="rId10" Type="http://schemas.openxmlformats.org/officeDocument/2006/relationships/image" Target="../media/image10.wmf"/><Relationship Id="rId19" Type="http://schemas.openxmlformats.org/officeDocument/2006/relationships/image" Target="../media/image19.wmf"/><Relationship Id="rId4" Type="http://schemas.openxmlformats.org/officeDocument/2006/relationships/image" Target="../media/image4.wmf"/><Relationship Id="rId9" Type="http://schemas.openxmlformats.org/officeDocument/2006/relationships/image" Target="../media/image9.wmf"/><Relationship Id="rId14"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91EEE5-A4AF-4E8A-91B9-4995D8B85C39}" type="datetimeFigureOut">
              <a:rPr lang="sr-Latn-CS" smtClean="0"/>
              <a:pPr/>
              <a:t>31.10.2016.</a:t>
            </a:fld>
            <a:endParaRPr lang="hr-HR"/>
          </a:p>
        </p:txBody>
      </p:sp>
      <p:sp>
        <p:nvSpPr>
          <p:cNvPr id="4" name="Slide Image Placeholder 3"/>
          <p:cNvSpPr>
            <a:spLocks noGrp="1" noRot="1" noChangeAspect="1"/>
          </p:cNvSpPr>
          <p:nvPr>
            <p:ph type="sldImg" idx="2"/>
          </p:nvPr>
        </p:nvSpPr>
        <p:spPr>
          <a:xfrm>
            <a:off x="2109788" y="685800"/>
            <a:ext cx="2638425" cy="34290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C4DA4C-44F2-43AF-BAAA-0F676DE2CE19}" type="slidenum">
              <a:rPr lang="hr-HR" smtClean="0"/>
              <a:pPr/>
              <a:t>‹#›</a:t>
            </a:fld>
            <a:endParaRPr lang="hr-HR"/>
          </a:p>
        </p:txBody>
      </p:sp>
    </p:spTree>
  </p:cSld>
  <p:clrMap bg1="lt1" tx1="dk1" bg2="lt2" tx2="dk2" accent1="accent1" accent2="accent2" accent3="accent3" accent4="accent4" accent5="accent5" accent6="accent6" hlink="hlink" folHlink="folHlink"/>
  <p:notesStyle>
    <a:lvl1pPr marL="0" algn="l" defTabSz="4732020" rtl="0" eaLnBrk="1" latinLnBrk="0" hangingPunct="1">
      <a:defRPr sz="6200" kern="1200">
        <a:solidFill>
          <a:schemeClr val="tx1"/>
        </a:solidFill>
        <a:latin typeface="+mn-lt"/>
        <a:ea typeface="+mn-ea"/>
        <a:cs typeface="+mn-cs"/>
      </a:defRPr>
    </a:lvl1pPr>
    <a:lvl2pPr marL="2366010" algn="l" defTabSz="4732020" rtl="0" eaLnBrk="1" latinLnBrk="0" hangingPunct="1">
      <a:defRPr sz="6200" kern="1200">
        <a:solidFill>
          <a:schemeClr val="tx1"/>
        </a:solidFill>
        <a:latin typeface="+mn-lt"/>
        <a:ea typeface="+mn-ea"/>
        <a:cs typeface="+mn-cs"/>
      </a:defRPr>
    </a:lvl2pPr>
    <a:lvl3pPr marL="4732020" algn="l" defTabSz="4732020" rtl="0" eaLnBrk="1" latinLnBrk="0" hangingPunct="1">
      <a:defRPr sz="6200" kern="1200">
        <a:solidFill>
          <a:schemeClr val="tx1"/>
        </a:solidFill>
        <a:latin typeface="+mn-lt"/>
        <a:ea typeface="+mn-ea"/>
        <a:cs typeface="+mn-cs"/>
      </a:defRPr>
    </a:lvl3pPr>
    <a:lvl4pPr marL="7098030" algn="l" defTabSz="4732020" rtl="0" eaLnBrk="1" latinLnBrk="0" hangingPunct="1">
      <a:defRPr sz="6200" kern="1200">
        <a:solidFill>
          <a:schemeClr val="tx1"/>
        </a:solidFill>
        <a:latin typeface="+mn-lt"/>
        <a:ea typeface="+mn-ea"/>
        <a:cs typeface="+mn-cs"/>
      </a:defRPr>
    </a:lvl4pPr>
    <a:lvl5pPr marL="9464040" algn="l" defTabSz="4732020" rtl="0" eaLnBrk="1" latinLnBrk="0" hangingPunct="1">
      <a:defRPr sz="6200" kern="1200">
        <a:solidFill>
          <a:schemeClr val="tx1"/>
        </a:solidFill>
        <a:latin typeface="+mn-lt"/>
        <a:ea typeface="+mn-ea"/>
        <a:cs typeface="+mn-cs"/>
      </a:defRPr>
    </a:lvl5pPr>
    <a:lvl6pPr marL="11830050" algn="l" defTabSz="4732020" rtl="0" eaLnBrk="1" latinLnBrk="0" hangingPunct="1">
      <a:defRPr sz="6200" kern="1200">
        <a:solidFill>
          <a:schemeClr val="tx1"/>
        </a:solidFill>
        <a:latin typeface="+mn-lt"/>
        <a:ea typeface="+mn-ea"/>
        <a:cs typeface="+mn-cs"/>
      </a:defRPr>
    </a:lvl6pPr>
    <a:lvl7pPr marL="14196060" algn="l" defTabSz="4732020" rtl="0" eaLnBrk="1" latinLnBrk="0" hangingPunct="1">
      <a:defRPr sz="6200" kern="1200">
        <a:solidFill>
          <a:schemeClr val="tx1"/>
        </a:solidFill>
        <a:latin typeface="+mn-lt"/>
        <a:ea typeface="+mn-ea"/>
        <a:cs typeface="+mn-cs"/>
      </a:defRPr>
    </a:lvl7pPr>
    <a:lvl8pPr marL="16562070" algn="l" defTabSz="4732020" rtl="0" eaLnBrk="1" latinLnBrk="0" hangingPunct="1">
      <a:defRPr sz="6200" kern="1200">
        <a:solidFill>
          <a:schemeClr val="tx1"/>
        </a:solidFill>
        <a:latin typeface="+mn-lt"/>
        <a:ea typeface="+mn-ea"/>
        <a:cs typeface="+mn-cs"/>
      </a:defRPr>
    </a:lvl8pPr>
    <a:lvl9pPr marL="18928080" algn="l" defTabSz="4732020" rtl="0" eaLnBrk="1" latinLnBrk="0" hangingPunct="1">
      <a:defRPr sz="6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r-HR" dirty="0"/>
          </a:p>
        </p:txBody>
      </p:sp>
      <p:sp>
        <p:nvSpPr>
          <p:cNvPr id="4" name="Slide Number Placeholder 3"/>
          <p:cNvSpPr>
            <a:spLocks noGrp="1"/>
          </p:cNvSpPr>
          <p:nvPr>
            <p:ph type="sldNum" sz="quarter" idx="10"/>
          </p:nvPr>
        </p:nvSpPr>
        <p:spPr/>
        <p:txBody>
          <a:bodyPr/>
          <a:lstStyle/>
          <a:p>
            <a:fld id="{CAC4DA4C-44F2-43AF-BAAA-0F676DE2CE19}" type="slidenum">
              <a:rPr lang="hr-HR" smtClean="0"/>
              <a:pPr/>
              <a:t>1</a:t>
            </a:fld>
            <a:endParaRPr lang="hr-H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00338" y="14540154"/>
            <a:ext cx="30603825" cy="10032921"/>
          </a:xfrm>
        </p:spPr>
        <p:txBody>
          <a:bodyPr/>
          <a:lstStyle/>
          <a:p>
            <a:r>
              <a:rPr lang="en-US" smtClean="0"/>
              <a:t>Click to edit Master title style</a:t>
            </a:r>
            <a:endParaRPr lang="hr-HR"/>
          </a:p>
        </p:txBody>
      </p:sp>
      <p:sp>
        <p:nvSpPr>
          <p:cNvPr id="3" name="Subtitle 2"/>
          <p:cNvSpPr>
            <a:spLocks noGrp="1"/>
          </p:cNvSpPr>
          <p:nvPr>
            <p:ph type="subTitle" idx="1"/>
          </p:nvPr>
        </p:nvSpPr>
        <p:spPr>
          <a:xfrm>
            <a:off x="5400675" y="26523315"/>
            <a:ext cx="25203150" cy="11961495"/>
          </a:xfrm>
        </p:spPr>
        <p:txBody>
          <a:bodyPr/>
          <a:lstStyle>
            <a:lvl1pPr marL="0" indent="0" algn="ctr">
              <a:buNone/>
              <a:defRPr>
                <a:solidFill>
                  <a:schemeClr val="tx1">
                    <a:tint val="75000"/>
                  </a:schemeClr>
                </a:solidFill>
              </a:defRPr>
            </a:lvl1pPr>
            <a:lvl2pPr marL="2366010" indent="0" algn="ctr">
              <a:buNone/>
              <a:defRPr>
                <a:solidFill>
                  <a:schemeClr val="tx1">
                    <a:tint val="75000"/>
                  </a:schemeClr>
                </a:solidFill>
              </a:defRPr>
            </a:lvl2pPr>
            <a:lvl3pPr marL="4732020" indent="0" algn="ctr">
              <a:buNone/>
              <a:defRPr>
                <a:solidFill>
                  <a:schemeClr val="tx1">
                    <a:tint val="75000"/>
                  </a:schemeClr>
                </a:solidFill>
              </a:defRPr>
            </a:lvl3pPr>
            <a:lvl4pPr marL="7098030" indent="0" algn="ctr">
              <a:buNone/>
              <a:defRPr>
                <a:solidFill>
                  <a:schemeClr val="tx1">
                    <a:tint val="75000"/>
                  </a:schemeClr>
                </a:solidFill>
              </a:defRPr>
            </a:lvl4pPr>
            <a:lvl5pPr marL="9464040" indent="0" algn="ctr">
              <a:buNone/>
              <a:defRPr>
                <a:solidFill>
                  <a:schemeClr val="tx1">
                    <a:tint val="75000"/>
                  </a:schemeClr>
                </a:solidFill>
              </a:defRPr>
            </a:lvl5pPr>
            <a:lvl6pPr marL="11830050" indent="0" algn="ctr">
              <a:buNone/>
              <a:defRPr>
                <a:solidFill>
                  <a:schemeClr val="tx1">
                    <a:tint val="75000"/>
                  </a:schemeClr>
                </a:solidFill>
              </a:defRPr>
            </a:lvl6pPr>
            <a:lvl7pPr marL="14196060" indent="0" algn="ctr">
              <a:buNone/>
              <a:defRPr>
                <a:solidFill>
                  <a:schemeClr val="tx1">
                    <a:tint val="75000"/>
                  </a:schemeClr>
                </a:solidFill>
              </a:defRPr>
            </a:lvl7pPr>
            <a:lvl8pPr marL="16562070" indent="0" algn="ctr">
              <a:buNone/>
              <a:defRPr>
                <a:solidFill>
                  <a:schemeClr val="tx1">
                    <a:tint val="75000"/>
                  </a:schemeClr>
                </a:solidFill>
              </a:defRPr>
            </a:lvl8pPr>
            <a:lvl9pPr marL="18928080" indent="0" algn="ctr">
              <a:buNone/>
              <a:defRPr>
                <a:solidFill>
                  <a:schemeClr val="tx1">
                    <a:tint val="75000"/>
                  </a:schemeClr>
                </a:solidFill>
              </a:defRPr>
            </a:lvl9pPr>
          </a:lstStyle>
          <a:p>
            <a:r>
              <a:rPr lang="en-US" smtClean="0"/>
              <a:t>Click to edit Master subtitle style</a:t>
            </a:r>
            <a:endParaRPr lang="hr-HR"/>
          </a:p>
        </p:txBody>
      </p:sp>
      <p:sp>
        <p:nvSpPr>
          <p:cNvPr id="4" name="Date Placeholder 3"/>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44107" y="30077096"/>
            <a:ext cx="30603825" cy="9296162"/>
          </a:xfrm>
        </p:spPr>
        <p:txBody>
          <a:bodyPr anchor="t"/>
          <a:lstStyle>
            <a:lvl1pPr algn="l">
              <a:defRPr sz="20700" b="1" cap="all"/>
            </a:lvl1pPr>
          </a:lstStyle>
          <a:p>
            <a:r>
              <a:rPr lang="en-US" smtClean="0"/>
              <a:t>Click to edit Master title style</a:t>
            </a:r>
            <a:endParaRPr lang="hr-HR"/>
          </a:p>
        </p:txBody>
      </p:sp>
      <p:sp>
        <p:nvSpPr>
          <p:cNvPr id="3" name="Text Placeholder 2"/>
          <p:cNvSpPr>
            <a:spLocks noGrp="1"/>
          </p:cNvSpPr>
          <p:nvPr>
            <p:ph type="body" idx="1"/>
          </p:nvPr>
        </p:nvSpPr>
        <p:spPr>
          <a:xfrm>
            <a:off x="2844107" y="19838320"/>
            <a:ext cx="30603825" cy="10238776"/>
          </a:xfrm>
        </p:spPr>
        <p:txBody>
          <a:bodyPr anchor="b"/>
          <a:lstStyle>
            <a:lvl1pPr marL="0" indent="0">
              <a:buNone/>
              <a:defRPr sz="10400">
                <a:solidFill>
                  <a:schemeClr val="tx1">
                    <a:tint val="75000"/>
                  </a:schemeClr>
                </a:solidFill>
              </a:defRPr>
            </a:lvl1pPr>
            <a:lvl2pPr marL="2366010" indent="0">
              <a:buNone/>
              <a:defRPr sz="9300">
                <a:solidFill>
                  <a:schemeClr val="tx1">
                    <a:tint val="75000"/>
                  </a:schemeClr>
                </a:solidFill>
              </a:defRPr>
            </a:lvl2pPr>
            <a:lvl3pPr marL="4732020" indent="0">
              <a:buNone/>
              <a:defRPr sz="8300">
                <a:solidFill>
                  <a:schemeClr val="tx1">
                    <a:tint val="75000"/>
                  </a:schemeClr>
                </a:solidFill>
              </a:defRPr>
            </a:lvl3pPr>
            <a:lvl4pPr marL="7098030" indent="0">
              <a:buNone/>
              <a:defRPr sz="7200">
                <a:solidFill>
                  <a:schemeClr val="tx1">
                    <a:tint val="75000"/>
                  </a:schemeClr>
                </a:solidFill>
              </a:defRPr>
            </a:lvl4pPr>
            <a:lvl5pPr marL="9464040" indent="0">
              <a:buNone/>
              <a:defRPr sz="7200">
                <a:solidFill>
                  <a:schemeClr val="tx1">
                    <a:tint val="75000"/>
                  </a:schemeClr>
                </a:solidFill>
              </a:defRPr>
            </a:lvl5pPr>
            <a:lvl6pPr marL="11830050" indent="0">
              <a:buNone/>
              <a:defRPr sz="7200">
                <a:solidFill>
                  <a:schemeClr val="tx1">
                    <a:tint val="75000"/>
                  </a:schemeClr>
                </a:solidFill>
              </a:defRPr>
            </a:lvl6pPr>
            <a:lvl7pPr marL="14196060" indent="0">
              <a:buNone/>
              <a:defRPr sz="7200">
                <a:solidFill>
                  <a:schemeClr val="tx1">
                    <a:tint val="75000"/>
                  </a:schemeClr>
                </a:solidFill>
              </a:defRPr>
            </a:lvl7pPr>
            <a:lvl8pPr marL="16562070" indent="0">
              <a:buNone/>
              <a:defRPr sz="7200">
                <a:solidFill>
                  <a:schemeClr val="tx1">
                    <a:tint val="75000"/>
                  </a:schemeClr>
                </a:solidFill>
              </a:defRPr>
            </a:lvl8pPr>
            <a:lvl9pPr marL="18928080" indent="0">
              <a:buNone/>
              <a:defRPr sz="7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sz="half" idx="1"/>
          </p:nvPr>
        </p:nvSpPr>
        <p:spPr>
          <a:xfrm>
            <a:off x="7088388" y="74542654"/>
            <a:ext cx="63495436" cy="210821349"/>
          </a:xfrm>
        </p:spPr>
        <p:txBody>
          <a:bodyPr/>
          <a:lstStyle>
            <a:lvl1pPr>
              <a:defRPr sz="14500"/>
            </a:lvl1pPr>
            <a:lvl2pPr>
              <a:defRPr sz="12400"/>
            </a:lvl2pPr>
            <a:lvl3pPr>
              <a:defRPr sz="10400"/>
            </a:lvl3pPr>
            <a:lvl4pPr>
              <a:defRPr sz="9300"/>
            </a:lvl4pPr>
            <a:lvl5pPr>
              <a:defRPr sz="9300"/>
            </a:lvl5pPr>
            <a:lvl6pPr>
              <a:defRPr sz="9300"/>
            </a:lvl6pPr>
            <a:lvl7pPr>
              <a:defRPr sz="9300"/>
            </a:lvl7pPr>
            <a:lvl8pPr>
              <a:defRPr sz="9300"/>
            </a:lvl8pPr>
            <a:lvl9pPr>
              <a:defRPr sz="9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Content Placeholder 3"/>
          <p:cNvSpPr>
            <a:spLocks noGrp="1"/>
          </p:cNvSpPr>
          <p:nvPr>
            <p:ph sz="half" idx="2"/>
          </p:nvPr>
        </p:nvSpPr>
        <p:spPr>
          <a:xfrm>
            <a:off x="71183899" y="74542654"/>
            <a:ext cx="63495436" cy="210821349"/>
          </a:xfrm>
        </p:spPr>
        <p:txBody>
          <a:bodyPr/>
          <a:lstStyle>
            <a:lvl1pPr>
              <a:defRPr sz="14500"/>
            </a:lvl1pPr>
            <a:lvl2pPr>
              <a:defRPr sz="12400"/>
            </a:lvl2pPr>
            <a:lvl3pPr>
              <a:defRPr sz="10400"/>
            </a:lvl3pPr>
            <a:lvl4pPr>
              <a:defRPr sz="9300"/>
            </a:lvl4pPr>
            <a:lvl5pPr>
              <a:defRPr sz="9300"/>
            </a:lvl5pPr>
            <a:lvl6pPr>
              <a:defRPr sz="9300"/>
            </a:lvl6pPr>
            <a:lvl7pPr>
              <a:defRPr sz="9300"/>
            </a:lvl7pPr>
            <a:lvl8pPr>
              <a:defRPr sz="9300"/>
            </a:lvl8pPr>
            <a:lvl9pPr>
              <a:defRPr sz="9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Date Placeholder 4"/>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00225" y="1874404"/>
            <a:ext cx="32404050" cy="7800975"/>
          </a:xfrm>
        </p:spPr>
        <p:txBody>
          <a:bodyPr/>
          <a:lstStyle>
            <a:lvl1pPr>
              <a:defRPr/>
            </a:lvl1pPr>
          </a:lstStyle>
          <a:p>
            <a:r>
              <a:rPr lang="en-US" smtClean="0"/>
              <a:t>Click to edit Master title style</a:t>
            </a:r>
            <a:endParaRPr lang="hr-HR"/>
          </a:p>
        </p:txBody>
      </p:sp>
      <p:sp>
        <p:nvSpPr>
          <p:cNvPr id="3" name="Text Placeholder 2"/>
          <p:cNvSpPr>
            <a:spLocks noGrp="1"/>
          </p:cNvSpPr>
          <p:nvPr>
            <p:ph type="body" idx="1"/>
          </p:nvPr>
        </p:nvSpPr>
        <p:spPr>
          <a:xfrm>
            <a:off x="1800225" y="10477146"/>
            <a:ext cx="15908240" cy="4366376"/>
          </a:xfrm>
        </p:spPr>
        <p:txBody>
          <a:bodyPr anchor="b"/>
          <a:lstStyle>
            <a:lvl1pPr marL="0" indent="0">
              <a:buNone/>
              <a:defRPr sz="12400" b="1"/>
            </a:lvl1pPr>
            <a:lvl2pPr marL="2366010" indent="0">
              <a:buNone/>
              <a:defRPr sz="10400" b="1"/>
            </a:lvl2pPr>
            <a:lvl3pPr marL="4732020" indent="0">
              <a:buNone/>
              <a:defRPr sz="9300" b="1"/>
            </a:lvl3pPr>
            <a:lvl4pPr marL="7098030" indent="0">
              <a:buNone/>
              <a:defRPr sz="8300" b="1"/>
            </a:lvl4pPr>
            <a:lvl5pPr marL="9464040" indent="0">
              <a:buNone/>
              <a:defRPr sz="8300" b="1"/>
            </a:lvl5pPr>
            <a:lvl6pPr marL="11830050" indent="0">
              <a:buNone/>
              <a:defRPr sz="8300" b="1"/>
            </a:lvl6pPr>
            <a:lvl7pPr marL="14196060" indent="0">
              <a:buNone/>
              <a:defRPr sz="8300" b="1"/>
            </a:lvl7pPr>
            <a:lvl8pPr marL="16562070" indent="0">
              <a:buNone/>
              <a:defRPr sz="8300" b="1"/>
            </a:lvl8pPr>
            <a:lvl9pPr marL="18928080" indent="0">
              <a:buNone/>
              <a:defRPr sz="8300" b="1"/>
            </a:lvl9pPr>
          </a:lstStyle>
          <a:p>
            <a:pPr lvl="0"/>
            <a:r>
              <a:rPr lang="en-US" smtClean="0"/>
              <a:t>Click to edit Master text styles</a:t>
            </a:r>
          </a:p>
        </p:txBody>
      </p:sp>
      <p:sp>
        <p:nvSpPr>
          <p:cNvPr id="4" name="Content Placeholder 3"/>
          <p:cNvSpPr>
            <a:spLocks noGrp="1"/>
          </p:cNvSpPr>
          <p:nvPr>
            <p:ph sz="half" idx="2"/>
          </p:nvPr>
        </p:nvSpPr>
        <p:spPr>
          <a:xfrm>
            <a:off x="1800225" y="14843522"/>
            <a:ext cx="15908240" cy="26967541"/>
          </a:xfrm>
        </p:spPr>
        <p:txBody>
          <a:bodyPr/>
          <a:lstStyle>
            <a:lvl1pPr>
              <a:defRPr sz="12400"/>
            </a:lvl1pPr>
            <a:lvl2pPr>
              <a:defRPr sz="10400"/>
            </a:lvl2pPr>
            <a:lvl3pPr>
              <a:defRPr sz="9300"/>
            </a:lvl3pPr>
            <a:lvl4pPr>
              <a:defRPr sz="8300"/>
            </a:lvl4pPr>
            <a:lvl5pPr>
              <a:defRPr sz="8300"/>
            </a:lvl5pPr>
            <a:lvl6pPr>
              <a:defRPr sz="8300"/>
            </a:lvl6pPr>
            <a:lvl7pPr>
              <a:defRPr sz="8300"/>
            </a:lvl7pPr>
            <a:lvl8pPr>
              <a:defRPr sz="8300"/>
            </a:lvl8pPr>
            <a:lvl9pPr>
              <a:defRPr sz="8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Text Placeholder 4"/>
          <p:cNvSpPr>
            <a:spLocks noGrp="1"/>
          </p:cNvSpPr>
          <p:nvPr>
            <p:ph type="body" sz="quarter" idx="3"/>
          </p:nvPr>
        </p:nvSpPr>
        <p:spPr>
          <a:xfrm>
            <a:off x="18289788" y="10477146"/>
            <a:ext cx="15914489" cy="4366376"/>
          </a:xfrm>
        </p:spPr>
        <p:txBody>
          <a:bodyPr anchor="b"/>
          <a:lstStyle>
            <a:lvl1pPr marL="0" indent="0">
              <a:buNone/>
              <a:defRPr sz="12400" b="1"/>
            </a:lvl1pPr>
            <a:lvl2pPr marL="2366010" indent="0">
              <a:buNone/>
              <a:defRPr sz="10400" b="1"/>
            </a:lvl2pPr>
            <a:lvl3pPr marL="4732020" indent="0">
              <a:buNone/>
              <a:defRPr sz="9300" b="1"/>
            </a:lvl3pPr>
            <a:lvl4pPr marL="7098030" indent="0">
              <a:buNone/>
              <a:defRPr sz="8300" b="1"/>
            </a:lvl4pPr>
            <a:lvl5pPr marL="9464040" indent="0">
              <a:buNone/>
              <a:defRPr sz="8300" b="1"/>
            </a:lvl5pPr>
            <a:lvl6pPr marL="11830050" indent="0">
              <a:buNone/>
              <a:defRPr sz="8300" b="1"/>
            </a:lvl6pPr>
            <a:lvl7pPr marL="14196060" indent="0">
              <a:buNone/>
              <a:defRPr sz="8300" b="1"/>
            </a:lvl7pPr>
            <a:lvl8pPr marL="16562070" indent="0">
              <a:buNone/>
              <a:defRPr sz="8300" b="1"/>
            </a:lvl8pPr>
            <a:lvl9pPr marL="18928080" indent="0">
              <a:buNone/>
              <a:defRPr sz="8300" b="1"/>
            </a:lvl9pPr>
          </a:lstStyle>
          <a:p>
            <a:pPr lvl="0"/>
            <a:r>
              <a:rPr lang="en-US" smtClean="0"/>
              <a:t>Click to edit Master text styles</a:t>
            </a:r>
          </a:p>
        </p:txBody>
      </p:sp>
      <p:sp>
        <p:nvSpPr>
          <p:cNvPr id="6" name="Content Placeholder 5"/>
          <p:cNvSpPr>
            <a:spLocks noGrp="1"/>
          </p:cNvSpPr>
          <p:nvPr>
            <p:ph sz="quarter" idx="4"/>
          </p:nvPr>
        </p:nvSpPr>
        <p:spPr>
          <a:xfrm>
            <a:off x="18289788" y="14843522"/>
            <a:ext cx="15914489" cy="26967541"/>
          </a:xfrm>
        </p:spPr>
        <p:txBody>
          <a:bodyPr/>
          <a:lstStyle>
            <a:lvl1pPr>
              <a:defRPr sz="12400"/>
            </a:lvl1pPr>
            <a:lvl2pPr>
              <a:defRPr sz="10400"/>
            </a:lvl2pPr>
            <a:lvl3pPr>
              <a:defRPr sz="9300"/>
            </a:lvl3pPr>
            <a:lvl4pPr>
              <a:defRPr sz="8300"/>
            </a:lvl4pPr>
            <a:lvl5pPr>
              <a:defRPr sz="8300"/>
            </a:lvl5pPr>
            <a:lvl6pPr>
              <a:defRPr sz="8300"/>
            </a:lvl6pPr>
            <a:lvl7pPr>
              <a:defRPr sz="8300"/>
            </a:lvl7pPr>
            <a:lvl8pPr>
              <a:defRPr sz="8300"/>
            </a:lvl8pPr>
            <a:lvl9pPr>
              <a:defRPr sz="8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7" name="Date Placeholder 6"/>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Date Placeholder 2"/>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00227" y="1863566"/>
            <a:ext cx="11845232" cy="7930991"/>
          </a:xfrm>
        </p:spPr>
        <p:txBody>
          <a:bodyPr anchor="b"/>
          <a:lstStyle>
            <a:lvl1pPr algn="l">
              <a:defRPr sz="10400" b="1"/>
            </a:lvl1pPr>
          </a:lstStyle>
          <a:p>
            <a:r>
              <a:rPr lang="en-US" smtClean="0"/>
              <a:t>Click to edit Master title style</a:t>
            </a:r>
            <a:endParaRPr lang="hr-HR"/>
          </a:p>
        </p:txBody>
      </p:sp>
      <p:sp>
        <p:nvSpPr>
          <p:cNvPr id="3" name="Content Placeholder 2"/>
          <p:cNvSpPr>
            <a:spLocks noGrp="1"/>
          </p:cNvSpPr>
          <p:nvPr>
            <p:ph idx="1"/>
          </p:nvPr>
        </p:nvSpPr>
        <p:spPr>
          <a:xfrm>
            <a:off x="14076759" y="1863570"/>
            <a:ext cx="20127516" cy="39947496"/>
          </a:xfrm>
        </p:spPr>
        <p:txBody>
          <a:bodyPr/>
          <a:lstStyle>
            <a:lvl1pPr>
              <a:defRPr sz="16600"/>
            </a:lvl1pPr>
            <a:lvl2pPr>
              <a:defRPr sz="14500"/>
            </a:lvl2pPr>
            <a:lvl3pPr>
              <a:defRPr sz="12400"/>
            </a:lvl3pPr>
            <a:lvl4pPr>
              <a:defRPr sz="10400"/>
            </a:lvl4pPr>
            <a:lvl5pPr>
              <a:defRPr sz="10400"/>
            </a:lvl5pPr>
            <a:lvl6pPr>
              <a:defRPr sz="10400"/>
            </a:lvl6pPr>
            <a:lvl7pPr>
              <a:defRPr sz="10400"/>
            </a:lvl7pPr>
            <a:lvl8pPr>
              <a:defRPr sz="10400"/>
            </a:lvl8pPr>
            <a:lvl9pPr>
              <a:defRPr sz="10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Text Placeholder 3"/>
          <p:cNvSpPr>
            <a:spLocks noGrp="1"/>
          </p:cNvSpPr>
          <p:nvPr>
            <p:ph type="body" sz="half" idx="2"/>
          </p:nvPr>
        </p:nvSpPr>
        <p:spPr>
          <a:xfrm>
            <a:off x="1800227" y="9794561"/>
            <a:ext cx="11845232" cy="32016505"/>
          </a:xfrm>
        </p:spPr>
        <p:txBody>
          <a:bodyPr/>
          <a:lstStyle>
            <a:lvl1pPr marL="0" indent="0">
              <a:buNone/>
              <a:defRPr sz="7200"/>
            </a:lvl1pPr>
            <a:lvl2pPr marL="2366010" indent="0">
              <a:buNone/>
              <a:defRPr sz="6200"/>
            </a:lvl2pPr>
            <a:lvl3pPr marL="4732020" indent="0">
              <a:buNone/>
              <a:defRPr sz="5200"/>
            </a:lvl3pPr>
            <a:lvl4pPr marL="7098030" indent="0">
              <a:buNone/>
              <a:defRPr sz="4700"/>
            </a:lvl4pPr>
            <a:lvl5pPr marL="9464040" indent="0">
              <a:buNone/>
              <a:defRPr sz="4700"/>
            </a:lvl5pPr>
            <a:lvl6pPr marL="11830050" indent="0">
              <a:buNone/>
              <a:defRPr sz="4700"/>
            </a:lvl6pPr>
            <a:lvl7pPr marL="14196060" indent="0">
              <a:buNone/>
              <a:defRPr sz="4700"/>
            </a:lvl7pPr>
            <a:lvl8pPr marL="16562070" indent="0">
              <a:buNone/>
              <a:defRPr sz="4700"/>
            </a:lvl8pPr>
            <a:lvl9pPr marL="18928080" indent="0">
              <a:buNone/>
              <a:defRPr sz="4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57134" y="32764095"/>
            <a:ext cx="21602700" cy="3867987"/>
          </a:xfrm>
        </p:spPr>
        <p:txBody>
          <a:bodyPr anchor="b"/>
          <a:lstStyle>
            <a:lvl1pPr algn="l">
              <a:defRPr sz="10400" b="1"/>
            </a:lvl1pPr>
          </a:lstStyle>
          <a:p>
            <a:r>
              <a:rPr lang="en-US" smtClean="0"/>
              <a:t>Click to edit Master title style</a:t>
            </a:r>
            <a:endParaRPr lang="hr-HR"/>
          </a:p>
        </p:txBody>
      </p:sp>
      <p:sp>
        <p:nvSpPr>
          <p:cNvPr id="3" name="Picture Placeholder 2"/>
          <p:cNvSpPr>
            <a:spLocks noGrp="1"/>
          </p:cNvSpPr>
          <p:nvPr>
            <p:ph type="pic" idx="1"/>
          </p:nvPr>
        </p:nvSpPr>
        <p:spPr>
          <a:xfrm>
            <a:off x="7057134" y="4182189"/>
            <a:ext cx="21602700" cy="28083510"/>
          </a:xfrm>
        </p:spPr>
        <p:txBody>
          <a:bodyPr/>
          <a:lstStyle>
            <a:lvl1pPr marL="0" indent="0">
              <a:buNone/>
              <a:defRPr sz="16600"/>
            </a:lvl1pPr>
            <a:lvl2pPr marL="2366010" indent="0">
              <a:buNone/>
              <a:defRPr sz="14500"/>
            </a:lvl2pPr>
            <a:lvl3pPr marL="4732020" indent="0">
              <a:buNone/>
              <a:defRPr sz="12400"/>
            </a:lvl3pPr>
            <a:lvl4pPr marL="7098030" indent="0">
              <a:buNone/>
              <a:defRPr sz="10400"/>
            </a:lvl4pPr>
            <a:lvl5pPr marL="9464040" indent="0">
              <a:buNone/>
              <a:defRPr sz="10400"/>
            </a:lvl5pPr>
            <a:lvl6pPr marL="11830050" indent="0">
              <a:buNone/>
              <a:defRPr sz="10400"/>
            </a:lvl6pPr>
            <a:lvl7pPr marL="14196060" indent="0">
              <a:buNone/>
              <a:defRPr sz="10400"/>
            </a:lvl7pPr>
            <a:lvl8pPr marL="16562070" indent="0">
              <a:buNone/>
              <a:defRPr sz="10400"/>
            </a:lvl8pPr>
            <a:lvl9pPr marL="18928080" indent="0">
              <a:buNone/>
              <a:defRPr sz="10400"/>
            </a:lvl9pPr>
          </a:lstStyle>
          <a:p>
            <a:endParaRPr lang="hr-HR"/>
          </a:p>
        </p:txBody>
      </p:sp>
      <p:sp>
        <p:nvSpPr>
          <p:cNvPr id="4" name="Text Placeholder 3"/>
          <p:cNvSpPr>
            <a:spLocks noGrp="1"/>
          </p:cNvSpPr>
          <p:nvPr>
            <p:ph type="body" sz="half" idx="2"/>
          </p:nvPr>
        </p:nvSpPr>
        <p:spPr>
          <a:xfrm>
            <a:off x="7057134" y="36632082"/>
            <a:ext cx="21602700" cy="5493183"/>
          </a:xfrm>
        </p:spPr>
        <p:txBody>
          <a:bodyPr/>
          <a:lstStyle>
            <a:lvl1pPr marL="0" indent="0">
              <a:buNone/>
              <a:defRPr sz="7200"/>
            </a:lvl1pPr>
            <a:lvl2pPr marL="2366010" indent="0">
              <a:buNone/>
              <a:defRPr sz="6200"/>
            </a:lvl2pPr>
            <a:lvl3pPr marL="4732020" indent="0">
              <a:buNone/>
              <a:defRPr sz="5200"/>
            </a:lvl3pPr>
            <a:lvl4pPr marL="7098030" indent="0">
              <a:buNone/>
              <a:defRPr sz="4700"/>
            </a:lvl4pPr>
            <a:lvl5pPr marL="9464040" indent="0">
              <a:buNone/>
              <a:defRPr sz="4700"/>
            </a:lvl5pPr>
            <a:lvl6pPr marL="11830050" indent="0">
              <a:buNone/>
              <a:defRPr sz="4700"/>
            </a:lvl6pPr>
            <a:lvl7pPr marL="14196060" indent="0">
              <a:buNone/>
              <a:defRPr sz="4700"/>
            </a:lvl7pPr>
            <a:lvl8pPr marL="16562070" indent="0">
              <a:buNone/>
              <a:defRPr sz="4700"/>
            </a:lvl8pPr>
            <a:lvl9pPr marL="18928080" indent="0">
              <a:buNone/>
              <a:defRPr sz="4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781598" y="12795773"/>
            <a:ext cx="31897735" cy="272568230"/>
          </a:xfrm>
        </p:spPr>
        <p:txBody>
          <a:bodyPr vert="eaVert"/>
          <a:lstStyle/>
          <a:p>
            <a:r>
              <a:rPr lang="en-US" smtClean="0"/>
              <a:t>Click to edit Master title style</a:t>
            </a:r>
            <a:endParaRPr lang="hr-HR"/>
          </a:p>
        </p:txBody>
      </p:sp>
      <p:sp>
        <p:nvSpPr>
          <p:cNvPr id="3" name="Vertical Text Placeholder 2"/>
          <p:cNvSpPr>
            <a:spLocks noGrp="1"/>
          </p:cNvSpPr>
          <p:nvPr>
            <p:ph type="body" orient="vert" idx="1"/>
          </p:nvPr>
        </p:nvSpPr>
        <p:spPr>
          <a:xfrm>
            <a:off x="7088386" y="12795773"/>
            <a:ext cx="95093137" cy="27256823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20DD66E9-383C-4464-8C8E-A79B77BC3644}" type="datetimeFigureOut">
              <a:rPr lang="sr-Latn-CS" smtClean="0"/>
              <a:pPr/>
              <a:t>31.10.2016.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FC85F32-5157-4EB0-A1DF-B0E76421DA72}" type="slidenum">
              <a:rPr lang="hr-HR" smtClean="0"/>
              <a:pPr/>
              <a:t>‹#›</a:t>
            </a:fld>
            <a:endParaRPr lang="hr-H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00225" y="1874404"/>
            <a:ext cx="32404050" cy="7800975"/>
          </a:xfrm>
          <a:prstGeom prst="rect">
            <a:avLst/>
          </a:prstGeom>
        </p:spPr>
        <p:txBody>
          <a:bodyPr vert="horz" lIns="473202" tIns="236601" rIns="473202" bIns="236601" rtlCol="0" anchor="ctr">
            <a:normAutofit/>
          </a:bodyPr>
          <a:lstStyle/>
          <a:p>
            <a:r>
              <a:rPr lang="en-US" smtClean="0"/>
              <a:t>Click to edit Master title style</a:t>
            </a:r>
            <a:endParaRPr lang="hr-HR"/>
          </a:p>
        </p:txBody>
      </p:sp>
      <p:sp>
        <p:nvSpPr>
          <p:cNvPr id="3" name="Text Placeholder 2"/>
          <p:cNvSpPr>
            <a:spLocks noGrp="1"/>
          </p:cNvSpPr>
          <p:nvPr>
            <p:ph type="body" idx="1"/>
          </p:nvPr>
        </p:nvSpPr>
        <p:spPr>
          <a:xfrm>
            <a:off x="1800225" y="10921369"/>
            <a:ext cx="32404050" cy="30889697"/>
          </a:xfrm>
          <a:prstGeom prst="rect">
            <a:avLst/>
          </a:prstGeom>
        </p:spPr>
        <p:txBody>
          <a:bodyPr vert="horz" lIns="473202" tIns="236601" rIns="473202" bIns="23660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2"/>
          </p:nvPr>
        </p:nvSpPr>
        <p:spPr>
          <a:xfrm>
            <a:off x="1800225" y="43382092"/>
            <a:ext cx="8401050" cy="2491978"/>
          </a:xfrm>
          <a:prstGeom prst="rect">
            <a:avLst/>
          </a:prstGeom>
        </p:spPr>
        <p:txBody>
          <a:bodyPr vert="horz" lIns="473202" tIns="236601" rIns="473202" bIns="236601" rtlCol="0" anchor="ctr"/>
          <a:lstStyle>
            <a:lvl1pPr algn="l">
              <a:defRPr sz="6200">
                <a:solidFill>
                  <a:schemeClr val="tx1">
                    <a:tint val="75000"/>
                  </a:schemeClr>
                </a:solidFill>
              </a:defRPr>
            </a:lvl1pPr>
          </a:lstStyle>
          <a:p>
            <a:fld id="{20DD66E9-383C-4464-8C8E-A79B77BC3644}" type="datetimeFigureOut">
              <a:rPr lang="sr-Latn-CS" smtClean="0"/>
              <a:pPr/>
              <a:t>31.10.2016.</a:t>
            </a:fld>
            <a:endParaRPr lang="hr-HR"/>
          </a:p>
        </p:txBody>
      </p:sp>
      <p:sp>
        <p:nvSpPr>
          <p:cNvPr id="5" name="Footer Placeholder 4"/>
          <p:cNvSpPr>
            <a:spLocks noGrp="1"/>
          </p:cNvSpPr>
          <p:nvPr>
            <p:ph type="ftr" sz="quarter" idx="3"/>
          </p:nvPr>
        </p:nvSpPr>
        <p:spPr>
          <a:xfrm>
            <a:off x="12301538" y="43382092"/>
            <a:ext cx="11401425" cy="2491978"/>
          </a:xfrm>
          <a:prstGeom prst="rect">
            <a:avLst/>
          </a:prstGeom>
        </p:spPr>
        <p:txBody>
          <a:bodyPr vert="horz" lIns="473202" tIns="236601" rIns="473202" bIns="236601" rtlCol="0" anchor="ctr"/>
          <a:lstStyle>
            <a:lvl1pPr algn="ctr">
              <a:defRPr sz="6200">
                <a:solidFill>
                  <a:schemeClr val="tx1">
                    <a:tint val="75000"/>
                  </a:schemeClr>
                </a:solidFill>
              </a:defRPr>
            </a:lvl1pPr>
          </a:lstStyle>
          <a:p>
            <a:endParaRPr lang="hr-HR"/>
          </a:p>
        </p:txBody>
      </p:sp>
      <p:sp>
        <p:nvSpPr>
          <p:cNvPr id="6" name="Slide Number Placeholder 5"/>
          <p:cNvSpPr>
            <a:spLocks noGrp="1"/>
          </p:cNvSpPr>
          <p:nvPr>
            <p:ph type="sldNum" sz="quarter" idx="4"/>
          </p:nvPr>
        </p:nvSpPr>
        <p:spPr>
          <a:xfrm>
            <a:off x="25803225" y="43382092"/>
            <a:ext cx="8401050" cy="2491978"/>
          </a:xfrm>
          <a:prstGeom prst="rect">
            <a:avLst/>
          </a:prstGeom>
        </p:spPr>
        <p:txBody>
          <a:bodyPr vert="horz" lIns="473202" tIns="236601" rIns="473202" bIns="236601" rtlCol="0" anchor="ctr"/>
          <a:lstStyle>
            <a:lvl1pPr algn="r">
              <a:defRPr sz="6200">
                <a:solidFill>
                  <a:schemeClr val="tx1">
                    <a:tint val="75000"/>
                  </a:schemeClr>
                </a:solidFill>
              </a:defRPr>
            </a:lvl1pPr>
          </a:lstStyle>
          <a:p>
            <a:fld id="{EFC85F32-5157-4EB0-A1DF-B0E76421DA72}" type="slidenum">
              <a:rPr lang="hr-HR" smtClean="0"/>
              <a:pPr/>
              <a:t>‹#›</a:t>
            </a:fld>
            <a:endParaRPr lang="hr-H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732020" rtl="0" eaLnBrk="1" latinLnBrk="0" hangingPunct="1">
        <a:spcBef>
          <a:spcPct val="0"/>
        </a:spcBef>
        <a:buNone/>
        <a:defRPr sz="22800" kern="1200">
          <a:solidFill>
            <a:schemeClr val="tx1"/>
          </a:solidFill>
          <a:latin typeface="+mj-lt"/>
          <a:ea typeface="+mj-ea"/>
          <a:cs typeface="+mj-cs"/>
        </a:defRPr>
      </a:lvl1pPr>
    </p:titleStyle>
    <p:bodyStyle>
      <a:lvl1pPr marL="1774508" indent="-1774508" algn="l" defTabSz="4732020" rtl="0" eaLnBrk="1" latinLnBrk="0" hangingPunct="1">
        <a:spcBef>
          <a:spcPct val="20000"/>
        </a:spcBef>
        <a:buFont typeface="Arial" pitchFamily="34" charset="0"/>
        <a:buChar char="•"/>
        <a:defRPr sz="16600" kern="1200">
          <a:solidFill>
            <a:schemeClr val="tx1"/>
          </a:solidFill>
          <a:latin typeface="+mn-lt"/>
          <a:ea typeface="+mn-ea"/>
          <a:cs typeface="+mn-cs"/>
        </a:defRPr>
      </a:lvl1pPr>
      <a:lvl2pPr marL="3844766" indent="-1478756" algn="l" defTabSz="4732020" rtl="0" eaLnBrk="1" latinLnBrk="0" hangingPunct="1">
        <a:spcBef>
          <a:spcPct val="20000"/>
        </a:spcBef>
        <a:buFont typeface="Arial" pitchFamily="34" charset="0"/>
        <a:buChar char="–"/>
        <a:defRPr sz="14500" kern="1200">
          <a:solidFill>
            <a:schemeClr val="tx1"/>
          </a:solidFill>
          <a:latin typeface="+mn-lt"/>
          <a:ea typeface="+mn-ea"/>
          <a:cs typeface="+mn-cs"/>
        </a:defRPr>
      </a:lvl2pPr>
      <a:lvl3pPr marL="5915025" indent="-1183005" algn="l" defTabSz="4732020" rtl="0" eaLnBrk="1" latinLnBrk="0" hangingPunct="1">
        <a:spcBef>
          <a:spcPct val="20000"/>
        </a:spcBef>
        <a:buFont typeface="Arial" pitchFamily="34" charset="0"/>
        <a:buChar char="•"/>
        <a:defRPr sz="12400" kern="1200">
          <a:solidFill>
            <a:schemeClr val="tx1"/>
          </a:solidFill>
          <a:latin typeface="+mn-lt"/>
          <a:ea typeface="+mn-ea"/>
          <a:cs typeface="+mn-cs"/>
        </a:defRPr>
      </a:lvl3pPr>
      <a:lvl4pPr marL="8281035" indent="-1183005" algn="l" defTabSz="4732020" rtl="0" eaLnBrk="1" latinLnBrk="0" hangingPunct="1">
        <a:spcBef>
          <a:spcPct val="20000"/>
        </a:spcBef>
        <a:buFont typeface="Arial" pitchFamily="34" charset="0"/>
        <a:buChar char="–"/>
        <a:defRPr sz="10400" kern="1200">
          <a:solidFill>
            <a:schemeClr val="tx1"/>
          </a:solidFill>
          <a:latin typeface="+mn-lt"/>
          <a:ea typeface="+mn-ea"/>
          <a:cs typeface="+mn-cs"/>
        </a:defRPr>
      </a:lvl4pPr>
      <a:lvl5pPr marL="10647045" indent="-1183005" algn="l" defTabSz="4732020" rtl="0" eaLnBrk="1" latinLnBrk="0" hangingPunct="1">
        <a:spcBef>
          <a:spcPct val="20000"/>
        </a:spcBef>
        <a:buFont typeface="Arial" pitchFamily="34" charset="0"/>
        <a:buChar char="»"/>
        <a:defRPr sz="10400" kern="1200">
          <a:solidFill>
            <a:schemeClr val="tx1"/>
          </a:solidFill>
          <a:latin typeface="+mn-lt"/>
          <a:ea typeface="+mn-ea"/>
          <a:cs typeface="+mn-cs"/>
        </a:defRPr>
      </a:lvl5pPr>
      <a:lvl6pPr marL="13013055" indent="-1183005" algn="l" defTabSz="4732020" rtl="0" eaLnBrk="1" latinLnBrk="0" hangingPunct="1">
        <a:spcBef>
          <a:spcPct val="20000"/>
        </a:spcBef>
        <a:buFont typeface="Arial" pitchFamily="34" charset="0"/>
        <a:buChar char="•"/>
        <a:defRPr sz="10400" kern="1200">
          <a:solidFill>
            <a:schemeClr val="tx1"/>
          </a:solidFill>
          <a:latin typeface="+mn-lt"/>
          <a:ea typeface="+mn-ea"/>
          <a:cs typeface="+mn-cs"/>
        </a:defRPr>
      </a:lvl6pPr>
      <a:lvl7pPr marL="15379065" indent="-1183005" algn="l" defTabSz="4732020" rtl="0" eaLnBrk="1" latinLnBrk="0" hangingPunct="1">
        <a:spcBef>
          <a:spcPct val="20000"/>
        </a:spcBef>
        <a:buFont typeface="Arial" pitchFamily="34" charset="0"/>
        <a:buChar char="•"/>
        <a:defRPr sz="10400" kern="1200">
          <a:solidFill>
            <a:schemeClr val="tx1"/>
          </a:solidFill>
          <a:latin typeface="+mn-lt"/>
          <a:ea typeface="+mn-ea"/>
          <a:cs typeface="+mn-cs"/>
        </a:defRPr>
      </a:lvl7pPr>
      <a:lvl8pPr marL="17745075" indent="-1183005" algn="l" defTabSz="4732020" rtl="0" eaLnBrk="1" latinLnBrk="0" hangingPunct="1">
        <a:spcBef>
          <a:spcPct val="20000"/>
        </a:spcBef>
        <a:buFont typeface="Arial" pitchFamily="34" charset="0"/>
        <a:buChar char="•"/>
        <a:defRPr sz="10400" kern="1200">
          <a:solidFill>
            <a:schemeClr val="tx1"/>
          </a:solidFill>
          <a:latin typeface="+mn-lt"/>
          <a:ea typeface="+mn-ea"/>
          <a:cs typeface="+mn-cs"/>
        </a:defRPr>
      </a:lvl8pPr>
      <a:lvl9pPr marL="20111085" indent="-1183005" algn="l" defTabSz="4732020" rtl="0" eaLnBrk="1" latinLnBrk="0" hangingPunct="1">
        <a:spcBef>
          <a:spcPct val="20000"/>
        </a:spcBef>
        <a:buFont typeface="Arial" pitchFamily="34" charset="0"/>
        <a:buChar char="•"/>
        <a:defRPr sz="10400" kern="1200">
          <a:solidFill>
            <a:schemeClr val="tx1"/>
          </a:solidFill>
          <a:latin typeface="+mn-lt"/>
          <a:ea typeface="+mn-ea"/>
          <a:cs typeface="+mn-cs"/>
        </a:defRPr>
      </a:lvl9pPr>
    </p:bodyStyle>
    <p:otherStyle>
      <a:defPPr>
        <a:defRPr lang="sr-Latn-CS"/>
      </a:defPPr>
      <a:lvl1pPr marL="0" algn="l" defTabSz="4732020" rtl="0" eaLnBrk="1" latinLnBrk="0" hangingPunct="1">
        <a:defRPr sz="9300" kern="1200">
          <a:solidFill>
            <a:schemeClr val="tx1"/>
          </a:solidFill>
          <a:latin typeface="+mn-lt"/>
          <a:ea typeface="+mn-ea"/>
          <a:cs typeface="+mn-cs"/>
        </a:defRPr>
      </a:lvl1pPr>
      <a:lvl2pPr marL="2366010" algn="l" defTabSz="4732020" rtl="0" eaLnBrk="1" latinLnBrk="0" hangingPunct="1">
        <a:defRPr sz="9300" kern="1200">
          <a:solidFill>
            <a:schemeClr val="tx1"/>
          </a:solidFill>
          <a:latin typeface="+mn-lt"/>
          <a:ea typeface="+mn-ea"/>
          <a:cs typeface="+mn-cs"/>
        </a:defRPr>
      </a:lvl2pPr>
      <a:lvl3pPr marL="4732020" algn="l" defTabSz="4732020" rtl="0" eaLnBrk="1" latinLnBrk="0" hangingPunct="1">
        <a:defRPr sz="9300" kern="1200">
          <a:solidFill>
            <a:schemeClr val="tx1"/>
          </a:solidFill>
          <a:latin typeface="+mn-lt"/>
          <a:ea typeface="+mn-ea"/>
          <a:cs typeface="+mn-cs"/>
        </a:defRPr>
      </a:lvl3pPr>
      <a:lvl4pPr marL="7098030" algn="l" defTabSz="4732020" rtl="0" eaLnBrk="1" latinLnBrk="0" hangingPunct="1">
        <a:defRPr sz="9300" kern="1200">
          <a:solidFill>
            <a:schemeClr val="tx1"/>
          </a:solidFill>
          <a:latin typeface="+mn-lt"/>
          <a:ea typeface="+mn-ea"/>
          <a:cs typeface="+mn-cs"/>
        </a:defRPr>
      </a:lvl4pPr>
      <a:lvl5pPr marL="9464040" algn="l" defTabSz="4732020" rtl="0" eaLnBrk="1" latinLnBrk="0" hangingPunct="1">
        <a:defRPr sz="9300" kern="1200">
          <a:solidFill>
            <a:schemeClr val="tx1"/>
          </a:solidFill>
          <a:latin typeface="+mn-lt"/>
          <a:ea typeface="+mn-ea"/>
          <a:cs typeface="+mn-cs"/>
        </a:defRPr>
      </a:lvl5pPr>
      <a:lvl6pPr marL="11830050" algn="l" defTabSz="4732020" rtl="0" eaLnBrk="1" latinLnBrk="0" hangingPunct="1">
        <a:defRPr sz="9300" kern="1200">
          <a:solidFill>
            <a:schemeClr val="tx1"/>
          </a:solidFill>
          <a:latin typeface="+mn-lt"/>
          <a:ea typeface="+mn-ea"/>
          <a:cs typeface="+mn-cs"/>
        </a:defRPr>
      </a:lvl6pPr>
      <a:lvl7pPr marL="14196060" algn="l" defTabSz="4732020" rtl="0" eaLnBrk="1" latinLnBrk="0" hangingPunct="1">
        <a:defRPr sz="9300" kern="1200">
          <a:solidFill>
            <a:schemeClr val="tx1"/>
          </a:solidFill>
          <a:latin typeface="+mn-lt"/>
          <a:ea typeface="+mn-ea"/>
          <a:cs typeface="+mn-cs"/>
        </a:defRPr>
      </a:lvl7pPr>
      <a:lvl8pPr marL="16562070" algn="l" defTabSz="4732020" rtl="0" eaLnBrk="1" latinLnBrk="0" hangingPunct="1">
        <a:defRPr sz="9300" kern="1200">
          <a:solidFill>
            <a:schemeClr val="tx1"/>
          </a:solidFill>
          <a:latin typeface="+mn-lt"/>
          <a:ea typeface="+mn-ea"/>
          <a:cs typeface="+mn-cs"/>
        </a:defRPr>
      </a:lvl8pPr>
      <a:lvl9pPr marL="18928080" algn="l" defTabSz="4732020" rtl="0" eaLnBrk="1" latinLnBrk="0" hangingPunct="1">
        <a:defRPr sz="9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oleObject" Target="../embeddings/oleObject4.bin"/><Relationship Id="rId18" Type="http://schemas.openxmlformats.org/officeDocument/2006/relationships/oleObject" Target="../embeddings/oleObject9.bin"/><Relationship Id="rId26" Type="http://schemas.openxmlformats.org/officeDocument/2006/relationships/oleObject" Target="../embeddings/oleObject17.bin"/><Relationship Id="rId39" Type="http://schemas.openxmlformats.org/officeDocument/2006/relationships/image" Target="../media/image28.png"/><Relationship Id="rId3" Type="http://schemas.openxmlformats.org/officeDocument/2006/relationships/notesSlide" Target="../notesSlides/notesSlide1.xml"/><Relationship Id="rId21" Type="http://schemas.openxmlformats.org/officeDocument/2006/relationships/oleObject" Target="../embeddings/oleObject12.bin"/><Relationship Id="rId34" Type="http://schemas.openxmlformats.org/officeDocument/2006/relationships/oleObject" Target="../embeddings/oleObject25.bin"/><Relationship Id="rId7" Type="http://schemas.openxmlformats.org/officeDocument/2006/relationships/image" Target="../media/image25.png"/><Relationship Id="rId12" Type="http://schemas.openxmlformats.org/officeDocument/2006/relationships/oleObject" Target="../embeddings/oleObject3.bin"/><Relationship Id="rId17" Type="http://schemas.openxmlformats.org/officeDocument/2006/relationships/oleObject" Target="../embeddings/oleObject8.bin"/><Relationship Id="rId25" Type="http://schemas.openxmlformats.org/officeDocument/2006/relationships/oleObject" Target="../embeddings/oleObject16.bin"/><Relationship Id="rId33" Type="http://schemas.openxmlformats.org/officeDocument/2006/relationships/oleObject" Target="../embeddings/oleObject24.bin"/><Relationship Id="rId38" Type="http://schemas.openxmlformats.org/officeDocument/2006/relationships/oleObject" Target="../embeddings/oleObject29.bin"/><Relationship Id="rId2" Type="http://schemas.openxmlformats.org/officeDocument/2006/relationships/slideLayout" Target="../slideLayouts/slideLayout1.xml"/><Relationship Id="rId16" Type="http://schemas.openxmlformats.org/officeDocument/2006/relationships/oleObject" Target="../embeddings/oleObject7.bin"/><Relationship Id="rId20" Type="http://schemas.openxmlformats.org/officeDocument/2006/relationships/oleObject" Target="../embeddings/oleObject11.bin"/><Relationship Id="rId29" Type="http://schemas.openxmlformats.org/officeDocument/2006/relationships/oleObject" Target="../embeddings/oleObject20.bin"/><Relationship Id="rId1" Type="http://schemas.openxmlformats.org/officeDocument/2006/relationships/vmlDrawing" Target="../drawings/vmlDrawing1.vml"/><Relationship Id="rId6" Type="http://schemas.openxmlformats.org/officeDocument/2006/relationships/image" Target="../media/image24.png"/><Relationship Id="rId11" Type="http://schemas.openxmlformats.org/officeDocument/2006/relationships/oleObject" Target="../embeddings/oleObject2.bin"/><Relationship Id="rId24" Type="http://schemas.openxmlformats.org/officeDocument/2006/relationships/oleObject" Target="../embeddings/oleObject15.bin"/><Relationship Id="rId32" Type="http://schemas.openxmlformats.org/officeDocument/2006/relationships/oleObject" Target="../embeddings/oleObject23.bin"/><Relationship Id="rId37" Type="http://schemas.openxmlformats.org/officeDocument/2006/relationships/oleObject" Target="../embeddings/oleObject28.bin"/><Relationship Id="rId5" Type="http://schemas.openxmlformats.org/officeDocument/2006/relationships/image" Target="../media/image23.png"/><Relationship Id="rId15" Type="http://schemas.openxmlformats.org/officeDocument/2006/relationships/oleObject" Target="../embeddings/oleObject6.bin"/><Relationship Id="rId23" Type="http://schemas.openxmlformats.org/officeDocument/2006/relationships/oleObject" Target="../embeddings/oleObject14.bin"/><Relationship Id="rId28" Type="http://schemas.openxmlformats.org/officeDocument/2006/relationships/oleObject" Target="../embeddings/oleObject19.bin"/><Relationship Id="rId36" Type="http://schemas.openxmlformats.org/officeDocument/2006/relationships/oleObject" Target="../embeddings/oleObject27.bin"/><Relationship Id="rId10" Type="http://schemas.openxmlformats.org/officeDocument/2006/relationships/image" Target="../media/image27.emf"/><Relationship Id="rId19" Type="http://schemas.openxmlformats.org/officeDocument/2006/relationships/oleObject" Target="../embeddings/oleObject10.bin"/><Relationship Id="rId31" Type="http://schemas.openxmlformats.org/officeDocument/2006/relationships/oleObject" Target="../embeddings/oleObject22.bin"/><Relationship Id="rId4" Type="http://schemas.openxmlformats.org/officeDocument/2006/relationships/image" Target="../media/image22.jpeg"/><Relationship Id="rId9" Type="http://schemas.openxmlformats.org/officeDocument/2006/relationships/image" Target="../media/image26.emf"/><Relationship Id="rId14" Type="http://schemas.openxmlformats.org/officeDocument/2006/relationships/oleObject" Target="../embeddings/oleObject5.bin"/><Relationship Id="rId22" Type="http://schemas.openxmlformats.org/officeDocument/2006/relationships/oleObject" Target="../embeddings/oleObject13.bin"/><Relationship Id="rId27" Type="http://schemas.openxmlformats.org/officeDocument/2006/relationships/oleObject" Target="../embeddings/oleObject18.bin"/><Relationship Id="rId30" Type="http://schemas.openxmlformats.org/officeDocument/2006/relationships/oleObject" Target="../embeddings/oleObject21.bin"/><Relationship Id="rId35" Type="http://schemas.openxmlformats.org/officeDocument/2006/relationships/oleObject" Target="../embeddings/oleObject2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2" descr="D:\Ines\Flow chemistry\Slike\DSC_1227.JPG"/>
          <p:cNvPicPr>
            <a:picLocks noChangeAspect="1" noChangeArrowheads="1"/>
          </p:cNvPicPr>
          <p:nvPr/>
        </p:nvPicPr>
        <p:blipFill>
          <a:blip r:embed="rId4" cstate="print"/>
          <a:srcRect/>
          <a:stretch>
            <a:fillRect/>
          </a:stretch>
        </p:blipFill>
        <p:spPr bwMode="auto">
          <a:xfrm>
            <a:off x="0" y="9758267"/>
            <a:ext cx="36004499" cy="30932654"/>
          </a:xfrm>
          <a:prstGeom prst="rect">
            <a:avLst/>
          </a:prstGeom>
          <a:noFill/>
        </p:spPr>
      </p:pic>
      <p:sp>
        <p:nvSpPr>
          <p:cNvPr id="10" name="Rectangle à coins arrondis 301"/>
          <p:cNvSpPr/>
          <p:nvPr/>
        </p:nvSpPr>
        <p:spPr bwMode="auto">
          <a:xfrm>
            <a:off x="6263235" y="502897"/>
            <a:ext cx="23278207" cy="5503681"/>
          </a:xfrm>
          <a:prstGeom prst="roundRect">
            <a:avLst/>
          </a:prstGeom>
          <a:solidFill>
            <a:schemeClr val="tx1">
              <a:alpha val="60000"/>
            </a:schemeClr>
          </a:solidFill>
          <a:ln>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lIns="98600" tIns="49300" rIns="98600" bIns="49300"/>
          <a:lstStyle/>
          <a:p>
            <a:pPr algn="ctr" defTabSz="3983362">
              <a:defRPr/>
            </a:pPr>
            <a:r>
              <a:rPr lang="en-US" sz="6500" b="1" dirty="0" smtClean="0">
                <a:solidFill>
                  <a:schemeClr val="bg1"/>
                </a:solidFill>
                <a:latin typeface="Calibri" pitchFamily="34" charset="0"/>
              </a:rPr>
              <a:t>FLOW </a:t>
            </a:r>
            <a:r>
              <a:rPr lang="en-US" sz="6500" b="1" dirty="0">
                <a:solidFill>
                  <a:schemeClr val="bg1"/>
                </a:solidFill>
                <a:latin typeface="Calibri" pitchFamily="34" charset="0"/>
              </a:rPr>
              <a:t>SYNTHESIS OF COMBRETASTATIN </a:t>
            </a:r>
            <a:r>
              <a:rPr lang="en-US" sz="6500" b="1" dirty="0" smtClean="0">
                <a:solidFill>
                  <a:schemeClr val="bg1"/>
                </a:solidFill>
                <a:latin typeface="Calibri" pitchFamily="34" charset="0"/>
              </a:rPr>
              <a:t>A-4</a:t>
            </a:r>
            <a:endParaRPr lang="hr-HR" sz="6500" b="1" dirty="0" smtClean="0">
              <a:solidFill>
                <a:schemeClr val="bg1"/>
              </a:solidFill>
              <a:latin typeface="Calibri" pitchFamily="34" charset="0"/>
            </a:endParaRPr>
          </a:p>
          <a:p>
            <a:pPr algn="ctr" defTabSz="3983362">
              <a:defRPr/>
            </a:pPr>
            <a:endParaRPr lang="hr-HR" sz="5400" b="1" dirty="0">
              <a:solidFill>
                <a:schemeClr val="bg1"/>
              </a:solidFill>
              <a:latin typeface="Calibri" pitchFamily="34" charset="0"/>
              <a:cs typeface="+mn-cs"/>
            </a:endParaRPr>
          </a:p>
          <a:p>
            <a:pPr algn="ctr" defTabSz="3983362">
              <a:defRPr/>
            </a:pPr>
            <a:r>
              <a:rPr lang="hr-HR" sz="3500" b="1" u="sng" dirty="0">
                <a:solidFill>
                  <a:schemeClr val="bg1"/>
                </a:solidFill>
              </a:rPr>
              <a:t>Ines Cazin</a:t>
            </a:r>
            <a:r>
              <a:rPr lang="hr-HR" sz="3500" b="1" dirty="0">
                <a:solidFill>
                  <a:schemeClr val="bg1"/>
                </a:solidFill>
              </a:rPr>
              <a:t>, Laurent De Backer, Stéphane Collin, Titouan Desrues, Eduard Dolušić, Steve Lanners*</a:t>
            </a:r>
          </a:p>
          <a:p>
            <a:pPr algn="ctr" defTabSz="3983362">
              <a:defRPr/>
            </a:pPr>
            <a:endParaRPr lang="hr-HR" sz="5300" dirty="0" smtClean="0">
              <a:solidFill>
                <a:schemeClr val="bg1"/>
              </a:solidFill>
              <a:cs typeface="+mn-cs"/>
            </a:endParaRPr>
          </a:p>
          <a:p>
            <a:pPr algn="ctr" defTabSz="3983362">
              <a:defRPr/>
            </a:pPr>
            <a:r>
              <a:rPr lang="hr-HR" sz="3200" i="1" dirty="0">
                <a:solidFill>
                  <a:schemeClr val="bg1"/>
                </a:solidFill>
              </a:rPr>
              <a:t>Laboratoire de Chimie Organique de Synthèse, Department of Chemistry and Namur Medicine &amp; Drug Innovation Center (Namedic), 61 rue de Bruxelles, 5000 Namur, </a:t>
            </a:r>
            <a:r>
              <a:rPr lang="hr-HR" sz="3200" i="1" dirty="0" smtClean="0">
                <a:solidFill>
                  <a:schemeClr val="bg1"/>
                </a:solidFill>
              </a:rPr>
              <a:t>Belgium</a:t>
            </a:r>
          </a:p>
          <a:p>
            <a:pPr algn="ctr" defTabSz="3983362">
              <a:defRPr/>
            </a:pPr>
            <a:endParaRPr lang="hr-HR" sz="3200" i="1" dirty="0">
              <a:solidFill>
                <a:schemeClr val="bg1"/>
              </a:solidFill>
            </a:endParaRPr>
          </a:p>
          <a:p>
            <a:pPr algn="ctr" defTabSz="3983362">
              <a:defRPr/>
            </a:pPr>
            <a:r>
              <a:rPr lang="hr-HR" sz="3200" i="1" dirty="0" smtClean="0">
                <a:solidFill>
                  <a:schemeClr val="bg1"/>
                </a:solidFill>
              </a:rPr>
              <a:t>ines.cazin@ymail.com, steve.lanners@unamur.be </a:t>
            </a:r>
            <a:endParaRPr lang="hr-HR" sz="3200" i="1" dirty="0">
              <a:solidFill>
                <a:schemeClr val="bg1"/>
              </a:solidFill>
            </a:endParaRPr>
          </a:p>
          <a:p>
            <a:pPr algn="ctr" defTabSz="3983362">
              <a:defRPr/>
            </a:pPr>
            <a:endParaRPr lang="en-CA" sz="5300" dirty="0">
              <a:solidFill>
                <a:schemeClr val="bg1"/>
              </a:solidFill>
              <a:cs typeface="+mn-cs"/>
            </a:endParaRPr>
          </a:p>
        </p:txBody>
      </p:sp>
      <p:pic>
        <p:nvPicPr>
          <p:cNvPr id="11" name="Picture 591"/>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37047" y="568842"/>
            <a:ext cx="4644406" cy="5015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2" descr="http://www.narilis.be/logo.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0705561" y="748298"/>
            <a:ext cx="4623279" cy="18438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760"/>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0039271" y="2864360"/>
            <a:ext cx="5965154" cy="31834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Rounded Rectangle 28"/>
          <p:cNvSpPr/>
          <p:nvPr/>
        </p:nvSpPr>
        <p:spPr bwMode="auto">
          <a:xfrm>
            <a:off x="642816" y="9758267"/>
            <a:ext cx="10930014" cy="29218142"/>
          </a:xfrm>
          <a:prstGeom prst="roundRect">
            <a:avLst/>
          </a:prstGeom>
          <a:solidFill>
            <a:schemeClr val="bg1">
              <a:lumMod val="85000"/>
              <a:alpha val="80000"/>
            </a:schemeClr>
          </a:solidFill>
          <a:ln>
            <a:solidFill>
              <a:schemeClr val="accent3">
                <a:lumMod val="75000"/>
                <a:alpha val="12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98600" tIns="49300" rIns="98600" bIns="49300" rtlCol="0" anchor="ctr"/>
          <a:lstStyle/>
          <a:p>
            <a:pPr algn="ctr" defTabSz="3983362"/>
            <a:endParaRPr lang="hr-HR" sz="5200" b="1" dirty="0" smtClean="0">
              <a:solidFill>
                <a:schemeClr val="accent2">
                  <a:lumMod val="75000"/>
                </a:schemeClr>
              </a:solidFill>
              <a:cs typeface="+mn-cs"/>
            </a:endParaRPr>
          </a:p>
        </p:txBody>
      </p:sp>
      <p:graphicFrame>
        <p:nvGraphicFramePr>
          <p:cNvPr id="1038" name="Object 14"/>
          <p:cNvGraphicFramePr>
            <a:graphicFrameLocks noChangeAspect="1"/>
          </p:cNvGraphicFramePr>
          <p:nvPr/>
        </p:nvGraphicFramePr>
        <p:xfrm>
          <a:off x="571378" y="13901671"/>
          <a:ext cx="11001452" cy="23860292"/>
        </p:xfrm>
        <a:graphic>
          <a:graphicData uri="http://schemas.openxmlformats.org/presentationml/2006/ole">
            <p:oleObj spid="_x0000_s1038" name="CS ChemDraw Drawing" r:id="rId8" imgW="3155760" imgH="5856480" progId="ChemDraw.Document.6.0">
              <p:embed/>
            </p:oleObj>
          </a:graphicData>
        </a:graphic>
      </p:graphicFrame>
      <p:pic>
        <p:nvPicPr>
          <p:cNvPr id="1039" name="Picture 15"/>
          <p:cNvPicPr>
            <a:picLocks noChangeAspect="1" noChangeArrowheads="1"/>
          </p:cNvPicPr>
          <p:nvPr/>
        </p:nvPicPr>
        <p:blipFill>
          <a:blip r:embed="rId9" cstate="print"/>
          <a:srcRect/>
          <a:stretch>
            <a:fillRect/>
          </a:stretch>
        </p:blipFill>
        <p:spPr bwMode="auto">
          <a:xfrm>
            <a:off x="3357460" y="16616315"/>
            <a:ext cx="2071702" cy="1833575"/>
          </a:xfrm>
          <a:prstGeom prst="rect">
            <a:avLst/>
          </a:prstGeom>
          <a:noFill/>
          <a:ln w="9525">
            <a:noFill/>
            <a:miter lim="800000"/>
            <a:headEnd/>
            <a:tailEnd/>
          </a:ln>
          <a:effectLst/>
        </p:spPr>
      </p:pic>
      <p:pic>
        <p:nvPicPr>
          <p:cNvPr id="1040" name="Picture 16"/>
          <p:cNvPicPr>
            <a:picLocks noChangeAspect="1" noChangeArrowheads="1"/>
          </p:cNvPicPr>
          <p:nvPr/>
        </p:nvPicPr>
        <p:blipFill>
          <a:blip r:embed="rId10" cstate="print"/>
          <a:srcRect/>
          <a:stretch>
            <a:fillRect/>
          </a:stretch>
        </p:blipFill>
        <p:spPr bwMode="auto">
          <a:xfrm>
            <a:off x="3643212" y="26117569"/>
            <a:ext cx="1638308" cy="1701320"/>
          </a:xfrm>
          <a:prstGeom prst="rect">
            <a:avLst/>
          </a:prstGeom>
          <a:noFill/>
          <a:ln w="9525">
            <a:noFill/>
            <a:miter lim="800000"/>
            <a:headEnd/>
            <a:tailEnd/>
          </a:ln>
          <a:effectLst/>
        </p:spPr>
      </p:pic>
      <p:sp>
        <p:nvSpPr>
          <p:cNvPr id="67" name="TextBox 66"/>
          <p:cNvSpPr txBox="1"/>
          <p:nvPr/>
        </p:nvSpPr>
        <p:spPr>
          <a:xfrm>
            <a:off x="1857262" y="9972581"/>
            <a:ext cx="9217024" cy="892552"/>
          </a:xfrm>
          <a:prstGeom prst="rect">
            <a:avLst/>
          </a:prstGeom>
          <a:noFill/>
        </p:spPr>
        <p:txBody>
          <a:bodyPr wrap="square" rtlCol="0">
            <a:spAutoFit/>
          </a:bodyPr>
          <a:lstStyle/>
          <a:p>
            <a:r>
              <a:rPr lang="hr-HR" sz="5200" b="1" dirty="0" smtClean="0"/>
              <a:t>Envisaged Flow Synthesis of (1)</a:t>
            </a:r>
            <a:endParaRPr lang="hr-HR" sz="5200" b="1" dirty="0"/>
          </a:p>
        </p:txBody>
      </p:sp>
      <p:sp>
        <p:nvSpPr>
          <p:cNvPr id="68" name="Rectangle 67"/>
          <p:cNvSpPr/>
          <p:nvPr/>
        </p:nvSpPr>
        <p:spPr>
          <a:xfrm>
            <a:off x="1571510" y="11044151"/>
            <a:ext cx="9644130" cy="2554545"/>
          </a:xfrm>
          <a:prstGeom prst="rect">
            <a:avLst/>
          </a:prstGeom>
        </p:spPr>
        <p:txBody>
          <a:bodyPr wrap="square">
            <a:spAutoFit/>
          </a:bodyPr>
          <a:lstStyle/>
          <a:p>
            <a:pPr algn="ctr"/>
            <a:r>
              <a:rPr lang="en-US" sz="3200" dirty="0" smtClean="0">
                <a:latin typeface="Calibri" pitchFamily="34" charset="0"/>
              </a:rPr>
              <a:t>The </a:t>
            </a:r>
            <a:r>
              <a:rPr lang="en-US" sz="3200" dirty="0">
                <a:latin typeface="Calibri" pitchFamily="34" charset="0"/>
              </a:rPr>
              <a:t>synthesis of active pharmaceutical ingredients (API) using only flow chemistry has been pioneered by S.V. Ley </a:t>
            </a:r>
            <a:r>
              <a:rPr lang="en-US" sz="3200" i="1" dirty="0">
                <a:latin typeface="Calibri" pitchFamily="34" charset="0"/>
              </a:rPr>
              <a:t>et. al. </a:t>
            </a:r>
            <a:r>
              <a:rPr lang="en-US" sz="3200" dirty="0">
                <a:latin typeface="Calibri" pitchFamily="34" charset="0"/>
              </a:rPr>
              <a:t>in </a:t>
            </a:r>
            <a:r>
              <a:rPr lang="en-US" sz="3200" dirty="0" smtClean="0">
                <a:latin typeface="Calibri" pitchFamily="34" charset="0"/>
              </a:rPr>
              <a:t>2010.</a:t>
            </a:r>
            <a:r>
              <a:rPr lang="en-US" sz="3200" baseline="30000" dirty="0" smtClean="0">
                <a:latin typeface="Calibri" pitchFamily="34" charset="0"/>
              </a:rPr>
              <a:t>3</a:t>
            </a:r>
            <a:r>
              <a:rPr lang="en-US" sz="3200" dirty="0">
                <a:latin typeface="Calibri" pitchFamily="34" charset="0"/>
              </a:rPr>
              <a:t> In order to further illustrate the feasibility of this strategy, we have devised a synthetic route for </a:t>
            </a:r>
            <a:r>
              <a:rPr lang="en-US" sz="3200" b="1" dirty="0">
                <a:latin typeface="Calibri" pitchFamily="34" charset="0"/>
              </a:rPr>
              <a:t>1</a:t>
            </a:r>
            <a:r>
              <a:rPr lang="en-US" sz="3200" dirty="0">
                <a:latin typeface="Calibri" pitchFamily="34" charset="0"/>
              </a:rPr>
              <a:t> which only relies on flow </a:t>
            </a:r>
            <a:r>
              <a:rPr lang="en-US" sz="3200" dirty="0" smtClean="0">
                <a:latin typeface="Calibri" pitchFamily="34" charset="0"/>
              </a:rPr>
              <a:t>chemistry (Scheme 1).</a:t>
            </a:r>
            <a:endParaRPr lang="en-IE" sz="3200" dirty="0"/>
          </a:p>
        </p:txBody>
      </p:sp>
      <p:sp>
        <p:nvSpPr>
          <p:cNvPr id="15" name="Rectangle 14"/>
          <p:cNvSpPr/>
          <p:nvPr/>
        </p:nvSpPr>
        <p:spPr>
          <a:xfrm>
            <a:off x="1714386" y="37761963"/>
            <a:ext cx="8640960" cy="523220"/>
          </a:xfrm>
          <a:prstGeom prst="rect">
            <a:avLst/>
          </a:prstGeom>
        </p:spPr>
        <p:txBody>
          <a:bodyPr wrap="square">
            <a:spAutoFit/>
          </a:bodyPr>
          <a:lstStyle/>
          <a:p>
            <a:pPr algn="r"/>
            <a:r>
              <a:rPr lang="en-US" sz="2800" b="1" dirty="0" smtClean="0">
                <a:latin typeface="Calibri" pitchFamily="34" charset="0"/>
              </a:rPr>
              <a:t>Scheme 1</a:t>
            </a:r>
            <a:r>
              <a:rPr lang="en-US" sz="2800" dirty="0">
                <a:latin typeface="Calibri" pitchFamily="34" charset="0"/>
              </a:rPr>
              <a:t>. </a:t>
            </a:r>
            <a:r>
              <a:rPr lang="en-US" sz="2800" dirty="0" smtClean="0">
                <a:latin typeface="Calibri" pitchFamily="34" charset="0"/>
              </a:rPr>
              <a:t>Proposed </a:t>
            </a:r>
            <a:r>
              <a:rPr lang="en-US" sz="2800" dirty="0">
                <a:latin typeface="Calibri" pitchFamily="34" charset="0"/>
              </a:rPr>
              <a:t>flow synthesis of </a:t>
            </a:r>
            <a:r>
              <a:rPr lang="en-US" sz="2800" dirty="0" smtClean="0">
                <a:latin typeface="Calibri" pitchFamily="34" charset="0"/>
              </a:rPr>
              <a:t>Combretastatin </a:t>
            </a:r>
            <a:r>
              <a:rPr lang="en-US" sz="2800" dirty="0">
                <a:latin typeface="Calibri" pitchFamily="34" charset="0"/>
              </a:rPr>
              <a:t>A-4</a:t>
            </a:r>
            <a:endParaRPr lang="en-IE" sz="2800" b="1" dirty="0"/>
          </a:p>
        </p:txBody>
      </p:sp>
      <p:sp>
        <p:nvSpPr>
          <p:cNvPr id="16" name="Rectangle à coins arrondis 113"/>
          <p:cNvSpPr/>
          <p:nvPr/>
        </p:nvSpPr>
        <p:spPr bwMode="auto">
          <a:xfrm>
            <a:off x="1517484" y="6558081"/>
            <a:ext cx="32830582" cy="2281269"/>
          </a:xfrm>
          <a:prstGeom prst="roundRect">
            <a:avLst>
              <a:gd name="adj" fmla="val 7206"/>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3694113" rtl="0" eaLnBrk="1" fontAlgn="base" latinLnBrk="0" hangingPunct="1">
              <a:lnSpc>
                <a:spcPct val="100000"/>
              </a:lnSpc>
              <a:spcBef>
                <a:spcPct val="0"/>
              </a:spcBef>
              <a:spcAft>
                <a:spcPct val="0"/>
              </a:spcAft>
              <a:buClrTx/>
              <a:buSzTx/>
              <a:buFontTx/>
              <a:buNone/>
              <a:tabLst/>
            </a:pPr>
            <a:endParaRPr kumimoji="0" lang="en-IE" sz="7400" b="0" i="0" u="none" strike="noStrike" cap="none" normalizeH="0" baseline="0" smtClean="0">
              <a:ln>
                <a:noFill/>
              </a:ln>
              <a:solidFill>
                <a:schemeClr val="tx1"/>
              </a:solidFill>
              <a:effectLst/>
              <a:latin typeface="Arial" charset="0"/>
            </a:endParaRPr>
          </a:p>
        </p:txBody>
      </p:sp>
      <p:sp>
        <p:nvSpPr>
          <p:cNvPr id="17" name="Rectangle 300"/>
          <p:cNvSpPr>
            <a:spLocks noChangeArrowheads="1"/>
          </p:cNvSpPr>
          <p:nvPr/>
        </p:nvSpPr>
        <p:spPr bwMode="auto">
          <a:xfrm>
            <a:off x="1285758" y="6043491"/>
            <a:ext cx="5072098"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hr-HR" sz="4800" b="1" dirty="0" smtClean="0">
                <a:solidFill>
                  <a:schemeClr val="bg1"/>
                </a:solidFill>
                <a:latin typeface="Calibri" pitchFamily="34" charset="0"/>
              </a:rPr>
              <a:t>Introduction</a:t>
            </a:r>
            <a:endParaRPr lang="en-US" sz="4800" b="1" dirty="0" smtClean="0">
              <a:solidFill>
                <a:schemeClr val="bg1"/>
              </a:solidFill>
              <a:latin typeface="Calibri" pitchFamily="34" charset="0"/>
            </a:endParaRPr>
          </a:p>
        </p:txBody>
      </p:sp>
      <p:graphicFrame>
        <p:nvGraphicFramePr>
          <p:cNvPr id="2" name="Object 15"/>
          <p:cNvGraphicFramePr>
            <a:graphicFrameLocks noChangeAspect="1"/>
          </p:cNvGraphicFramePr>
          <p:nvPr/>
        </p:nvGraphicFramePr>
        <p:xfrm>
          <a:off x="29218016" y="6757871"/>
          <a:ext cx="5029200" cy="1955800"/>
        </p:xfrm>
        <a:graphic>
          <a:graphicData uri="http://schemas.openxmlformats.org/presentationml/2006/ole">
            <p:oleObj spid="_x0000_s1039" name="CS ChemDraw Drawing" r:id="rId11" imgW="1875549" imgH="729630" progId="ChemDraw.Document.6.0">
              <p:embed/>
            </p:oleObj>
          </a:graphicData>
        </a:graphic>
      </p:graphicFrame>
      <p:sp>
        <p:nvSpPr>
          <p:cNvPr id="20" name="TextBox 19"/>
          <p:cNvSpPr txBox="1"/>
          <p:nvPr/>
        </p:nvSpPr>
        <p:spPr>
          <a:xfrm>
            <a:off x="1800450" y="6686433"/>
            <a:ext cx="27075008" cy="2062103"/>
          </a:xfrm>
          <a:prstGeom prst="rect">
            <a:avLst/>
          </a:prstGeom>
          <a:noFill/>
        </p:spPr>
        <p:txBody>
          <a:bodyPr wrap="square" rtlCol="0">
            <a:spAutoFit/>
          </a:bodyPr>
          <a:lstStyle/>
          <a:p>
            <a:pPr algn="ctr"/>
            <a:r>
              <a:rPr lang="en-GB" sz="3200" dirty="0" smtClean="0">
                <a:latin typeface="Calibri" pitchFamily="34" charset="0"/>
              </a:rPr>
              <a:t> </a:t>
            </a:r>
            <a:r>
              <a:rPr lang="hr-HR" sz="3200" dirty="0" smtClean="0">
                <a:latin typeface="Calibri" pitchFamily="34" charset="0"/>
              </a:rPr>
              <a:t>                                                   </a:t>
            </a:r>
            <a:r>
              <a:rPr lang="en-US" sz="3200" dirty="0" err="1" smtClean="0">
                <a:latin typeface="Calibri" pitchFamily="34" charset="0"/>
              </a:rPr>
              <a:t>Combretastatin</a:t>
            </a:r>
            <a:r>
              <a:rPr lang="en-US" sz="3200" dirty="0" smtClean="0">
                <a:latin typeface="Calibri" pitchFamily="34" charset="0"/>
              </a:rPr>
              <a:t> A-4 (</a:t>
            </a:r>
            <a:r>
              <a:rPr lang="en-US" sz="3200" b="1" dirty="0" smtClean="0">
                <a:latin typeface="Calibri" pitchFamily="34" charset="0"/>
              </a:rPr>
              <a:t>1</a:t>
            </a:r>
            <a:r>
              <a:rPr lang="en-US" sz="3200" dirty="0" smtClean="0">
                <a:latin typeface="Calibri" pitchFamily="34" charset="0"/>
              </a:rPr>
              <a:t>) is a natural product isolated from the South African </a:t>
            </a:r>
            <a:r>
              <a:rPr lang="en-US" sz="3200" dirty="0" err="1" smtClean="0">
                <a:latin typeface="Calibri" pitchFamily="34" charset="0"/>
              </a:rPr>
              <a:t>bushwillow</a:t>
            </a:r>
            <a:r>
              <a:rPr lang="en-US" sz="3200" dirty="0" smtClean="0">
                <a:latin typeface="Calibri" pitchFamily="34" charset="0"/>
              </a:rPr>
              <a:t> tree </a:t>
            </a:r>
            <a:r>
              <a:rPr lang="en-US" sz="3200" i="1" dirty="0" err="1" smtClean="0">
                <a:latin typeface="Calibri" pitchFamily="34" charset="0"/>
              </a:rPr>
              <a:t>Combretum</a:t>
            </a:r>
            <a:r>
              <a:rPr lang="en-US" sz="3200" i="1" dirty="0" smtClean="0">
                <a:latin typeface="Calibri" pitchFamily="34" charset="0"/>
              </a:rPr>
              <a:t> </a:t>
            </a:r>
            <a:r>
              <a:rPr lang="en-US" sz="3200" i="1" dirty="0" err="1" smtClean="0">
                <a:latin typeface="Calibri" pitchFamily="34" charset="0"/>
              </a:rPr>
              <a:t>caffrum</a:t>
            </a:r>
            <a:r>
              <a:rPr lang="en-US" sz="3200" i="1" dirty="0" smtClean="0">
                <a:latin typeface="Calibri" pitchFamily="34" charset="0"/>
              </a:rPr>
              <a:t> </a:t>
            </a:r>
            <a:r>
              <a:rPr lang="en-US" sz="3200" dirty="0" smtClean="0">
                <a:latin typeface="Calibri" pitchFamily="34" charset="0"/>
              </a:rPr>
              <a:t>and endowed with a powerful inhibitory activity on microtubule formation as well as a related </a:t>
            </a:r>
            <a:r>
              <a:rPr lang="en-US" sz="3200" dirty="0" err="1" smtClean="0">
                <a:latin typeface="Calibri" pitchFamily="34" charset="0"/>
              </a:rPr>
              <a:t>antiangiogenic</a:t>
            </a:r>
            <a:r>
              <a:rPr lang="en-US" sz="3200" dirty="0" smtClean="0">
                <a:latin typeface="Calibri" pitchFamily="34" charset="0"/>
              </a:rPr>
              <a:t> activity.</a:t>
            </a:r>
            <a:r>
              <a:rPr lang="en-US" sz="3200" baseline="30000" dirty="0" smtClean="0">
                <a:latin typeface="Calibri" pitchFamily="34" charset="0"/>
              </a:rPr>
              <a:t>1</a:t>
            </a:r>
            <a:r>
              <a:rPr lang="en-US" sz="3200" dirty="0" smtClean="0">
                <a:latin typeface="Calibri" pitchFamily="34" charset="0"/>
              </a:rPr>
              <a:t> As such, </a:t>
            </a:r>
            <a:r>
              <a:rPr lang="en-US" sz="3200" b="1" dirty="0" smtClean="0">
                <a:latin typeface="Calibri" pitchFamily="34" charset="0"/>
              </a:rPr>
              <a:t>1</a:t>
            </a:r>
            <a:r>
              <a:rPr lang="en-US" sz="3200" dirty="0" smtClean="0">
                <a:latin typeface="Calibri" pitchFamily="34" charset="0"/>
              </a:rPr>
              <a:t> has a strong potential in anticancer therapy. A lot of effort has been done on the development of new derivatives of this compound, in order to improve the properties such as solubility and stability, and to understand the structure-activity relationships around this series.</a:t>
            </a:r>
            <a:r>
              <a:rPr lang="en-US" sz="3200" baseline="30000" dirty="0" smtClean="0">
                <a:latin typeface="Calibri" pitchFamily="34" charset="0"/>
              </a:rPr>
              <a:t>2</a:t>
            </a:r>
            <a:r>
              <a:rPr lang="en-US" sz="3200" dirty="0" smtClean="0">
                <a:latin typeface="Calibri" pitchFamily="34" charset="0"/>
              </a:rPr>
              <a:t> </a:t>
            </a:r>
            <a:endParaRPr lang="hr-HR" sz="3200" dirty="0"/>
          </a:p>
        </p:txBody>
      </p:sp>
      <p:sp>
        <p:nvSpPr>
          <p:cNvPr id="26" name="Rounded Rectangle 25"/>
          <p:cNvSpPr/>
          <p:nvPr/>
        </p:nvSpPr>
        <p:spPr bwMode="auto">
          <a:xfrm>
            <a:off x="12930152" y="9758267"/>
            <a:ext cx="20859896" cy="11144328"/>
          </a:xfrm>
          <a:prstGeom prst="roundRect">
            <a:avLst/>
          </a:prstGeom>
          <a:solidFill>
            <a:schemeClr val="bg1">
              <a:lumMod val="85000"/>
              <a:alpha val="80000"/>
            </a:schemeClr>
          </a:solidFill>
          <a:ln>
            <a:solidFill>
              <a:schemeClr val="accent3">
                <a:lumMod val="75000"/>
                <a:alpha val="12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98600" tIns="49300" rIns="98600" bIns="49300" rtlCol="0" anchor="ctr"/>
          <a:lstStyle/>
          <a:p>
            <a:pPr algn="ctr" defTabSz="3983362"/>
            <a:endParaRPr lang="hr-HR" sz="5200" b="1" dirty="0" smtClean="0">
              <a:solidFill>
                <a:schemeClr val="accent2">
                  <a:lumMod val="75000"/>
                </a:schemeClr>
              </a:solidFill>
              <a:cs typeface="+mn-cs"/>
            </a:endParaRPr>
          </a:p>
        </p:txBody>
      </p:sp>
      <p:graphicFrame>
        <p:nvGraphicFramePr>
          <p:cNvPr id="36" name="Table 35"/>
          <p:cNvGraphicFramePr>
            <a:graphicFrameLocks noGrp="1"/>
          </p:cNvGraphicFramePr>
          <p:nvPr/>
        </p:nvGraphicFramePr>
        <p:xfrm>
          <a:off x="15644796" y="12401473"/>
          <a:ext cx="15859235" cy="7325868"/>
        </p:xfrm>
        <a:graphic>
          <a:graphicData uri="http://schemas.openxmlformats.org/drawingml/2006/table">
            <a:tbl>
              <a:tblPr/>
              <a:tblGrid>
                <a:gridCol w="2265605"/>
                <a:gridCol w="2265605"/>
                <a:gridCol w="2265605"/>
                <a:gridCol w="2265605"/>
                <a:gridCol w="2265605"/>
                <a:gridCol w="2265605"/>
                <a:gridCol w="2265605"/>
              </a:tblGrid>
              <a:tr h="192786">
                <a:tc>
                  <a:txBody>
                    <a:bodyPr/>
                    <a:lstStyle/>
                    <a:p>
                      <a:pPr algn="ctr">
                        <a:lnSpc>
                          <a:spcPct val="115000"/>
                        </a:lnSpc>
                        <a:spcAft>
                          <a:spcPts val="0"/>
                        </a:spcAft>
                      </a:pPr>
                      <a:r>
                        <a:rPr lang="en-US" sz="2200" b="1" dirty="0">
                          <a:latin typeface="Arial"/>
                          <a:ea typeface="Calibri"/>
                          <a:cs typeface="Times New Roman"/>
                        </a:rPr>
                        <a:t>flow rate [µL/min]</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temperature [ºC]</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pressure [bar]</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reactor material</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base</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residence time [min]</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2200" b="1" dirty="0" smtClean="0">
                          <a:latin typeface="Arial"/>
                          <a:ea typeface="Calibri"/>
                          <a:cs typeface="Times New Roman"/>
                        </a:rPr>
                        <a:t>c</a:t>
                      </a:r>
                      <a:r>
                        <a:rPr lang="en-US" sz="2200" b="1" dirty="0" err="1" smtClean="0">
                          <a:latin typeface="Arial"/>
                          <a:ea typeface="Calibri"/>
                          <a:cs typeface="Times New Roman"/>
                        </a:rPr>
                        <a:t>onversion</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848">
                <a:tc>
                  <a:txBody>
                    <a:bodyPr/>
                    <a:lstStyle/>
                    <a:p>
                      <a:pPr algn="ctr">
                        <a:lnSpc>
                          <a:spcPct val="115000"/>
                        </a:lnSpc>
                        <a:spcAft>
                          <a:spcPts val="0"/>
                        </a:spcAft>
                      </a:pPr>
                      <a:r>
                        <a:rPr lang="en-US" sz="2200" b="1" dirty="0">
                          <a:latin typeface="Arial"/>
                          <a:ea typeface="Calibri"/>
                          <a:cs typeface="Times New Roman"/>
                        </a:rPr>
                        <a:t>100</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6.6</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inox</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KtOBu</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60 %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dirty="0">
                          <a:latin typeface="Arial"/>
                          <a:ea typeface="Calibri"/>
                          <a:cs typeface="Times New Roman"/>
                        </a:rPr>
                        <a:t>100</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6.6</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inox</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KtOBu</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45 %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dirty="0">
                          <a:latin typeface="Arial"/>
                          <a:ea typeface="Calibri"/>
                          <a:cs typeface="Times New Roman"/>
                        </a:rPr>
                        <a:t>100</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20</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3.2</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plastic</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KtOBu</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49 %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dirty="0">
                          <a:latin typeface="Arial"/>
                          <a:ea typeface="Calibri"/>
                          <a:cs typeface="Times New Roman"/>
                        </a:rPr>
                        <a:t>166</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21</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plastic</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KtOBu</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46 %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100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26</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4.9</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plastic</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KtOBu</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55 %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100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27</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4.7</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plastic</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KtOBu</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57 %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100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3.2</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plastic</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KtOBu</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51 %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200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3.2</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plastic</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err="1">
                          <a:latin typeface="Arial"/>
                          <a:ea typeface="Calibri"/>
                          <a:cs typeface="Times New Roman"/>
                        </a:rPr>
                        <a:t>KtOBu</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25</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44 %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500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3.2</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plastic</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err="1">
                          <a:latin typeface="Arial"/>
                          <a:ea typeface="Calibri"/>
                          <a:cs typeface="Times New Roman"/>
                        </a:rPr>
                        <a:t>KtOBu</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10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39 %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100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4.7</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inox</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err="1">
                          <a:latin typeface="Arial"/>
                          <a:ea typeface="Calibri"/>
                          <a:cs typeface="Times New Roman"/>
                        </a:rPr>
                        <a:t>KtOBu</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55 %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167</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4.3</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inox</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err="1">
                          <a:latin typeface="Arial"/>
                          <a:ea typeface="Calibri"/>
                          <a:cs typeface="Times New Roman"/>
                        </a:rPr>
                        <a:t>NaOMe</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12 %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167</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20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4.2</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inox</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NaOMe</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30</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38 %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167</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21</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4.3</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inox</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NaOMe</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30</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16 %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166</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24</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6.5</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inox</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NaOMe</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30</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18 %</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166</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6.5</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inox</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NaOMe</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17 %</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167</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4.2</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inox</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NaOMe</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37 %</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84848">
                <a:tc>
                  <a:txBody>
                    <a:bodyPr/>
                    <a:lstStyle/>
                    <a:p>
                      <a:pPr algn="ctr">
                        <a:lnSpc>
                          <a:spcPct val="115000"/>
                        </a:lnSpc>
                        <a:spcAft>
                          <a:spcPts val="0"/>
                        </a:spcAft>
                      </a:pPr>
                      <a:r>
                        <a:rPr lang="en-US" sz="2200" b="1">
                          <a:latin typeface="Arial"/>
                          <a:ea typeface="Calibri"/>
                          <a:cs typeface="Times New Roman"/>
                        </a:rPr>
                        <a:t>167</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4.3</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err="1">
                          <a:latin typeface="Arial"/>
                          <a:ea typeface="Calibri"/>
                          <a:cs typeface="Times New Roman"/>
                        </a:rPr>
                        <a:t>inox</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NaOMe</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Arial"/>
                          <a:ea typeface="Calibri"/>
                          <a:cs typeface="Times New Roman"/>
                        </a:rPr>
                        <a:t>30</a:t>
                      </a:r>
                      <a:endParaRPr lang="hr-HR" sz="2200" b="1">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Arial"/>
                          <a:ea typeface="Calibri"/>
                          <a:cs typeface="Times New Roman"/>
                        </a:rPr>
                        <a:t>12 %</a:t>
                      </a:r>
                      <a:endParaRPr lang="hr-HR" sz="22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bl>
          </a:graphicData>
        </a:graphic>
      </p:graphicFrame>
      <p:sp>
        <p:nvSpPr>
          <p:cNvPr id="37" name="TextBox 36"/>
          <p:cNvSpPr txBox="1"/>
          <p:nvPr/>
        </p:nvSpPr>
        <p:spPr>
          <a:xfrm>
            <a:off x="15644796" y="19831025"/>
            <a:ext cx="16002112" cy="1384995"/>
          </a:xfrm>
          <a:prstGeom prst="rect">
            <a:avLst/>
          </a:prstGeom>
          <a:noFill/>
        </p:spPr>
        <p:txBody>
          <a:bodyPr wrap="square" rtlCol="0">
            <a:spAutoFit/>
          </a:bodyPr>
          <a:lstStyle/>
          <a:p>
            <a:pPr algn="ctr"/>
            <a:r>
              <a:rPr lang="en-US" sz="2800" dirty="0" smtClean="0"/>
              <a:t>Flow conditions: A solution of </a:t>
            </a:r>
            <a:r>
              <a:rPr lang="en-US" sz="2800" b="1" dirty="0" smtClean="0"/>
              <a:t>2</a:t>
            </a:r>
            <a:r>
              <a:rPr lang="en-US" sz="2800" dirty="0" smtClean="0"/>
              <a:t> (0.07 M), </a:t>
            </a:r>
            <a:r>
              <a:rPr lang="en-US" sz="2800" b="1" dirty="0" smtClean="0"/>
              <a:t>3 </a:t>
            </a:r>
            <a:r>
              <a:rPr lang="en-US" sz="2800" dirty="0" smtClean="0"/>
              <a:t>(0.06 M) in </a:t>
            </a:r>
            <a:r>
              <a:rPr lang="en-US" sz="2800" dirty="0" err="1" smtClean="0"/>
              <a:t>MeOH</a:t>
            </a:r>
            <a:r>
              <a:rPr lang="en-US" sz="2800" dirty="0" smtClean="0"/>
              <a:t>, and base (0.12 M) in </a:t>
            </a:r>
            <a:r>
              <a:rPr lang="en-US" sz="2800" dirty="0" err="1" smtClean="0"/>
              <a:t>MeOH</a:t>
            </a:r>
            <a:r>
              <a:rPr lang="en-US" sz="2800" dirty="0" smtClean="0"/>
              <a:t>. </a:t>
            </a:r>
            <a:r>
              <a:rPr lang="en-US" sz="2800" baseline="30000" dirty="0" smtClean="0"/>
              <a:t>a</a:t>
            </a:r>
            <a:r>
              <a:rPr lang="en-US" sz="2800" dirty="0" smtClean="0"/>
              <a:t> Conversion is based on </a:t>
            </a:r>
            <a:r>
              <a:rPr lang="en-US" sz="2800" baseline="30000" dirty="0" smtClean="0"/>
              <a:t>1</a:t>
            </a:r>
            <a:r>
              <a:rPr lang="en-US" sz="2800" dirty="0" smtClean="0"/>
              <a:t>H NMR analysis of crude materials.	</a:t>
            </a:r>
            <a:endParaRPr lang="hr-HR" sz="2800" dirty="0" smtClean="0"/>
          </a:p>
          <a:p>
            <a:endParaRPr lang="hr-HR" sz="2800" dirty="0"/>
          </a:p>
        </p:txBody>
      </p:sp>
      <p:sp>
        <p:nvSpPr>
          <p:cNvPr id="39" name="Rounded Rectangle 38"/>
          <p:cNvSpPr/>
          <p:nvPr/>
        </p:nvSpPr>
        <p:spPr bwMode="auto">
          <a:xfrm>
            <a:off x="12358648" y="21545537"/>
            <a:ext cx="10572824" cy="10144196"/>
          </a:xfrm>
          <a:prstGeom prst="roundRect">
            <a:avLst/>
          </a:prstGeom>
          <a:solidFill>
            <a:schemeClr val="bg1">
              <a:lumMod val="85000"/>
              <a:alpha val="80000"/>
            </a:schemeClr>
          </a:solidFill>
          <a:ln>
            <a:solidFill>
              <a:schemeClr val="accent3">
                <a:lumMod val="75000"/>
                <a:alpha val="12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98600" tIns="49300" rIns="98600" bIns="49300" rtlCol="0" anchor="ctr"/>
          <a:lstStyle/>
          <a:p>
            <a:pPr algn="ctr" defTabSz="3983362"/>
            <a:endParaRPr lang="hr-HR" sz="5200" b="1" dirty="0" smtClean="0">
              <a:solidFill>
                <a:schemeClr val="accent2">
                  <a:lumMod val="75000"/>
                </a:schemeClr>
              </a:solidFill>
              <a:cs typeface="+mn-cs"/>
            </a:endParaRPr>
          </a:p>
        </p:txBody>
      </p:sp>
      <p:sp>
        <p:nvSpPr>
          <p:cNvPr id="46" name="TextBox 45"/>
          <p:cNvSpPr txBox="1"/>
          <p:nvPr/>
        </p:nvSpPr>
        <p:spPr>
          <a:xfrm>
            <a:off x="23217224" y="30546725"/>
            <a:ext cx="9429816" cy="1523494"/>
          </a:xfrm>
          <a:prstGeom prst="rect">
            <a:avLst/>
          </a:prstGeom>
          <a:noFill/>
        </p:spPr>
        <p:txBody>
          <a:bodyPr wrap="square" rtlCol="0">
            <a:spAutoFit/>
          </a:bodyPr>
          <a:lstStyle/>
          <a:p>
            <a:endParaRPr lang="hr-HR" dirty="0"/>
          </a:p>
        </p:txBody>
      </p:sp>
      <p:graphicFrame>
        <p:nvGraphicFramePr>
          <p:cNvPr id="1049" name="Object 25"/>
          <p:cNvGraphicFramePr>
            <a:graphicFrameLocks noChangeAspect="1"/>
          </p:cNvGraphicFramePr>
          <p:nvPr/>
        </p:nvGraphicFramePr>
        <p:xfrm>
          <a:off x="19859638" y="10472647"/>
          <a:ext cx="6823075" cy="1882775"/>
        </p:xfrm>
        <a:graphic>
          <a:graphicData uri="http://schemas.openxmlformats.org/presentationml/2006/ole">
            <p:oleObj spid="_x0000_s1049" name="CS ChemDraw Drawing" r:id="rId12" imgW="6822360" imgH="1882440" progId="ChemDraw.Document.6.0">
              <p:embed/>
            </p:oleObj>
          </a:graphicData>
        </a:graphic>
      </p:graphicFrame>
      <p:sp>
        <p:nvSpPr>
          <p:cNvPr id="79" name="Rounded Rectangle 78"/>
          <p:cNvSpPr/>
          <p:nvPr/>
        </p:nvSpPr>
        <p:spPr bwMode="auto">
          <a:xfrm>
            <a:off x="23431538" y="21545537"/>
            <a:ext cx="10501386" cy="10151418"/>
          </a:xfrm>
          <a:prstGeom prst="roundRect">
            <a:avLst/>
          </a:prstGeom>
          <a:solidFill>
            <a:schemeClr val="bg1">
              <a:lumMod val="85000"/>
              <a:alpha val="80000"/>
            </a:schemeClr>
          </a:solidFill>
          <a:ln>
            <a:solidFill>
              <a:schemeClr val="accent3">
                <a:lumMod val="75000"/>
                <a:alpha val="12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98600" tIns="49300" rIns="98600" bIns="49300" rtlCol="0" anchor="ctr"/>
          <a:lstStyle/>
          <a:p>
            <a:pPr algn="ctr" defTabSz="3983362"/>
            <a:endParaRPr lang="hr-HR" sz="5200" b="1" dirty="0" smtClean="0">
              <a:solidFill>
                <a:schemeClr val="accent2">
                  <a:lumMod val="75000"/>
                </a:schemeClr>
              </a:solidFill>
              <a:cs typeface="+mn-cs"/>
            </a:endParaRPr>
          </a:p>
        </p:txBody>
      </p:sp>
      <p:graphicFrame>
        <p:nvGraphicFramePr>
          <p:cNvPr id="1075" name="Object 51"/>
          <p:cNvGraphicFramePr>
            <a:graphicFrameLocks noChangeAspect="1"/>
          </p:cNvGraphicFramePr>
          <p:nvPr/>
        </p:nvGraphicFramePr>
        <p:xfrm>
          <a:off x="13215904" y="21831289"/>
          <a:ext cx="9259887" cy="1817687"/>
        </p:xfrm>
        <a:graphic>
          <a:graphicData uri="http://schemas.openxmlformats.org/presentationml/2006/ole">
            <p:oleObj spid="_x0000_s1075" name="CS ChemDraw Drawing" r:id="rId13" imgW="9259920" imgH="1818000" progId="ChemDraw.Document.6.0">
              <p:embed/>
            </p:oleObj>
          </a:graphicData>
        </a:graphic>
      </p:graphicFrame>
      <p:graphicFrame>
        <p:nvGraphicFramePr>
          <p:cNvPr id="115" name="Table 114"/>
          <p:cNvGraphicFramePr>
            <a:graphicFrameLocks noGrp="1"/>
          </p:cNvGraphicFramePr>
          <p:nvPr/>
        </p:nvGraphicFramePr>
        <p:xfrm>
          <a:off x="13001590" y="23902991"/>
          <a:ext cx="9787006" cy="5042421"/>
        </p:xfrm>
        <a:graphic>
          <a:graphicData uri="http://schemas.openxmlformats.org/drawingml/2006/table">
            <a:tbl>
              <a:tblPr/>
              <a:tblGrid>
                <a:gridCol w="1819631"/>
                <a:gridCol w="1819631"/>
                <a:gridCol w="2506524"/>
                <a:gridCol w="1820610"/>
                <a:gridCol w="1820610"/>
              </a:tblGrid>
              <a:tr h="415557">
                <a:tc>
                  <a:txBody>
                    <a:bodyPr/>
                    <a:lstStyle/>
                    <a:p>
                      <a:pPr algn="ctr">
                        <a:lnSpc>
                          <a:spcPct val="115000"/>
                        </a:lnSpc>
                        <a:spcAft>
                          <a:spcPts val="0"/>
                        </a:spcAft>
                      </a:pPr>
                      <a:r>
                        <a:rPr lang="en-US" sz="2200" b="1" dirty="0">
                          <a:latin typeface="+mj-lt"/>
                          <a:ea typeface="Calibri"/>
                          <a:cs typeface="Times New Roman"/>
                        </a:rPr>
                        <a:t>entry</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err="1">
                          <a:latin typeface="+mj-lt"/>
                          <a:ea typeface="Calibri"/>
                          <a:cs typeface="Times New Roman"/>
                        </a:rPr>
                        <a:t>Ar</a:t>
                      </a:r>
                      <a:r>
                        <a:rPr lang="en-US" sz="2200" b="1" dirty="0">
                          <a:latin typeface="+mj-lt"/>
                          <a:ea typeface="Calibri"/>
                          <a:cs typeface="Times New Roman"/>
                        </a:rPr>
                        <a:t> - X</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2200" b="1" dirty="0" smtClean="0">
                          <a:latin typeface="+mj-lt"/>
                          <a:ea typeface="Calibri"/>
                          <a:cs typeface="Times New Roman"/>
                        </a:rPr>
                        <a:t>R</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err="1">
                          <a:latin typeface="+mj-lt"/>
                          <a:ea typeface="Calibri"/>
                          <a:cs typeface="Times New Roman"/>
                        </a:rPr>
                        <a:t>catalyst</a:t>
                      </a:r>
                      <a:r>
                        <a:rPr lang="en-US" sz="2200" b="1" baseline="30000" dirty="0" err="1">
                          <a:latin typeface="+mj-lt"/>
                          <a:ea typeface="Calibri"/>
                          <a:cs typeface="Times New Roman"/>
                        </a:rPr>
                        <a:t>c</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err="1">
                          <a:latin typeface="+mj-lt"/>
                          <a:ea typeface="Calibri"/>
                          <a:cs typeface="Times New Roman"/>
                        </a:rPr>
                        <a:t>commentary</a:t>
                      </a:r>
                      <a:r>
                        <a:rPr lang="en-US" sz="2200" b="1" baseline="30000" dirty="0" err="1">
                          <a:latin typeface="+mj-lt"/>
                          <a:ea typeface="Calibri"/>
                          <a:cs typeface="Times New Roman"/>
                        </a:rPr>
                        <a:t>d</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1113">
                <a:tc>
                  <a:txBody>
                    <a:bodyPr/>
                    <a:lstStyle/>
                    <a:p>
                      <a:pPr algn="ctr">
                        <a:lnSpc>
                          <a:spcPct val="115000"/>
                        </a:lnSpc>
                        <a:spcAft>
                          <a:spcPts val="0"/>
                        </a:spcAft>
                      </a:pPr>
                      <a:r>
                        <a:rPr lang="en-US" sz="2200" b="1" dirty="0">
                          <a:latin typeface="+mj-lt"/>
                          <a:ea typeface="Calibri"/>
                          <a:cs typeface="Times New Roman"/>
                        </a:rPr>
                        <a:t>1</a:t>
                      </a:r>
                      <a:r>
                        <a:rPr lang="en-US" sz="2200" b="1" baseline="30000" dirty="0">
                          <a:latin typeface="+mj-lt"/>
                          <a:ea typeface="Calibri"/>
                          <a:cs typeface="Times New Roman"/>
                        </a:rPr>
                        <a:t>a</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mj-lt"/>
                          <a:ea typeface="Calibri"/>
                          <a:cs typeface="Times New Roman"/>
                        </a:rPr>
                        <a:t>a small amount of product</a:t>
                      </a:r>
                      <a:endParaRPr lang="hr-HR" sz="2200" b="1">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831113">
                <a:tc>
                  <a:txBody>
                    <a:bodyPr/>
                    <a:lstStyle/>
                    <a:p>
                      <a:pPr algn="ctr">
                        <a:lnSpc>
                          <a:spcPct val="115000"/>
                        </a:lnSpc>
                        <a:spcAft>
                          <a:spcPts val="0"/>
                        </a:spcAft>
                      </a:pPr>
                      <a:r>
                        <a:rPr lang="en-US" sz="2200" b="1" dirty="0">
                          <a:latin typeface="+mj-lt"/>
                          <a:ea typeface="Calibri"/>
                          <a:cs typeface="Times New Roman"/>
                        </a:rPr>
                        <a:t>2</a:t>
                      </a:r>
                      <a:r>
                        <a:rPr lang="en-US" sz="2200" b="1" baseline="30000" dirty="0">
                          <a:latin typeface="+mj-lt"/>
                          <a:ea typeface="Calibri"/>
                          <a:cs typeface="Times New Roman"/>
                        </a:rPr>
                        <a:t>a</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a:latin typeface="+mj-lt"/>
                          <a:ea typeface="Calibri"/>
                          <a:cs typeface="Times New Roman"/>
                        </a:rPr>
                        <a:t>mostly starting materials</a:t>
                      </a:r>
                      <a:endParaRPr lang="hr-HR" sz="2200" b="1">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25588">
                <a:tc>
                  <a:txBody>
                    <a:bodyPr/>
                    <a:lstStyle/>
                    <a:p>
                      <a:pPr algn="ctr">
                        <a:lnSpc>
                          <a:spcPct val="115000"/>
                        </a:lnSpc>
                        <a:spcAft>
                          <a:spcPts val="0"/>
                        </a:spcAft>
                      </a:pPr>
                      <a:r>
                        <a:rPr lang="en-US" sz="2200" b="1" dirty="0">
                          <a:latin typeface="+mj-lt"/>
                          <a:ea typeface="Calibri"/>
                          <a:cs typeface="Times New Roman"/>
                        </a:rPr>
                        <a:t>3</a:t>
                      </a:r>
                      <a:r>
                        <a:rPr lang="en-US" sz="2200" b="1" baseline="30000" dirty="0">
                          <a:latin typeface="+mj-lt"/>
                          <a:ea typeface="Calibri"/>
                          <a:cs typeface="Times New Roman"/>
                        </a:rPr>
                        <a:t>b</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en-US"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Pd(PPh</a:t>
                      </a:r>
                      <a:r>
                        <a:rPr lang="en-US" sz="2200" b="1" baseline="-25000" dirty="0">
                          <a:latin typeface="+mj-lt"/>
                          <a:ea typeface="Calibri"/>
                          <a:cs typeface="Times New Roman"/>
                        </a:rPr>
                        <a:t>3</a:t>
                      </a:r>
                      <a:r>
                        <a:rPr lang="en-US" sz="2200" b="1" dirty="0">
                          <a:latin typeface="+mj-lt"/>
                          <a:ea typeface="Calibri"/>
                          <a:cs typeface="Times New Roman"/>
                        </a:rPr>
                        <a:t>)</a:t>
                      </a:r>
                      <a:r>
                        <a:rPr lang="en-US" sz="2200" b="1" baseline="-25000" dirty="0">
                          <a:latin typeface="+mj-lt"/>
                          <a:ea typeface="Calibri"/>
                          <a:cs typeface="Times New Roman"/>
                        </a:rPr>
                        <a:t>2</a:t>
                      </a:r>
                      <a:r>
                        <a:rPr lang="en-US" sz="2200" b="1" dirty="0">
                          <a:latin typeface="+mj-lt"/>
                          <a:ea typeface="Calibri"/>
                          <a:cs typeface="Times New Roman"/>
                        </a:rPr>
                        <a:t>Cl</a:t>
                      </a:r>
                      <a:r>
                        <a:rPr lang="en-US" sz="2200" b="1" baseline="-25000" dirty="0">
                          <a:latin typeface="+mj-lt"/>
                          <a:ea typeface="Calibri"/>
                          <a:cs typeface="Times New Roman"/>
                        </a:rPr>
                        <a:t>2</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53 % </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25588">
                <a:tc>
                  <a:txBody>
                    <a:bodyPr/>
                    <a:lstStyle/>
                    <a:p>
                      <a:pPr algn="ctr">
                        <a:lnSpc>
                          <a:spcPct val="115000"/>
                        </a:lnSpc>
                        <a:spcAft>
                          <a:spcPts val="0"/>
                        </a:spcAft>
                      </a:pPr>
                      <a:r>
                        <a:rPr lang="en-US" sz="2200" b="1" dirty="0">
                          <a:latin typeface="+mj-lt"/>
                          <a:ea typeface="Calibri"/>
                          <a:cs typeface="Times New Roman"/>
                        </a:rPr>
                        <a:t>4</a:t>
                      </a:r>
                      <a:r>
                        <a:rPr lang="en-US" sz="2200" b="1" baseline="30000" dirty="0">
                          <a:latin typeface="+mj-lt"/>
                          <a:ea typeface="Calibri"/>
                          <a:cs typeface="Times New Roman"/>
                        </a:rPr>
                        <a:t>b</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nSpc>
                          <a:spcPct val="115000"/>
                        </a:lnSpc>
                        <a:spcAft>
                          <a:spcPts val="0"/>
                        </a:spcAft>
                      </a:pPr>
                      <a:endParaRPr lang="en-US"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Pd(PPh</a:t>
                      </a:r>
                      <a:r>
                        <a:rPr lang="en-US" sz="2200" b="1" baseline="-25000" dirty="0">
                          <a:latin typeface="+mj-lt"/>
                          <a:ea typeface="Calibri"/>
                          <a:cs typeface="Times New Roman"/>
                        </a:rPr>
                        <a:t>3</a:t>
                      </a:r>
                      <a:r>
                        <a:rPr lang="en-US" sz="2200" b="1" dirty="0">
                          <a:latin typeface="+mj-lt"/>
                          <a:ea typeface="Calibri"/>
                          <a:cs typeface="Times New Roman"/>
                        </a:rPr>
                        <a:t>)</a:t>
                      </a:r>
                      <a:r>
                        <a:rPr lang="en-US" sz="2200" b="1" baseline="-25000" dirty="0">
                          <a:latin typeface="+mj-lt"/>
                          <a:ea typeface="Calibri"/>
                          <a:cs typeface="Times New Roman"/>
                        </a:rPr>
                        <a:t>2</a:t>
                      </a:r>
                      <a:r>
                        <a:rPr lang="en-US" sz="2200" b="1" dirty="0">
                          <a:latin typeface="+mj-lt"/>
                          <a:ea typeface="Calibri"/>
                          <a:cs typeface="Times New Roman"/>
                        </a:rPr>
                        <a:t>Cl</a:t>
                      </a:r>
                      <a:r>
                        <a:rPr lang="en-US" sz="2200" b="1" baseline="-25000" dirty="0">
                          <a:latin typeface="+mj-lt"/>
                          <a:ea typeface="Calibri"/>
                          <a:cs typeface="Times New Roman"/>
                        </a:rPr>
                        <a:t>2</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18 % </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bl>
          </a:graphicData>
        </a:graphic>
      </p:graphicFrame>
      <p:graphicFrame>
        <p:nvGraphicFramePr>
          <p:cNvPr id="1108" name="Object 84"/>
          <p:cNvGraphicFramePr>
            <a:graphicFrameLocks noChangeAspect="1"/>
          </p:cNvGraphicFramePr>
          <p:nvPr/>
        </p:nvGraphicFramePr>
        <p:xfrm>
          <a:off x="14930416" y="24545933"/>
          <a:ext cx="1220787" cy="723900"/>
        </p:xfrm>
        <a:graphic>
          <a:graphicData uri="http://schemas.openxmlformats.org/presentationml/2006/ole">
            <p:oleObj spid="_x0000_s1108" name="CS ChemDraw Drawing" r:id="rId14" imgW="1220400" imgH="723600" progId="ChemDraw.Document.6.0">
              <p:embed/>
            </p:oleObj>
          </a:graphicData>
        </a:graphic>
      </p:graphicFrame>
      <p:graphicFrame>
        <p:nvGraphicFramePr>
          <p:cNvPr id="1109" name="Object 85"/>
          <p:cNvGraphicFramePr>
            <a:graphicFrameLocks noChangeAspect="1"/>
          </p:cNvGraphicFramePr>
          <p:nvPr/>
        </p:nvGraphicFramePr>
        <p:xfrm>
          <a:off x="17287870" y="24545933"/>
          <a:ext cx="1201737" cy="723900"/>
        </p:xfrm>
        <a:graphic>
          <a:graphicData uri="http://schemas.openxmlformats.org/presentationml/2006/ole">
            <p:oleObj spid="_x0000_s1109" name="CS ChemDraw Drawing" r:id="rId15" imgW="1201680" imgH="723960" progId="ChemDraw.Document.6.0">
              <p:embed/>
            </p:oleObj>
          </a:graphicData>
        </a:graphic>
      </p:graphicFrame>
      <p:graphicFrame>
        <p:nvGraphicFramePr>
          <p:cNvPr id="1110" name="Object 86"/>
          <p:cNvGraphicFramePr>
            <a:graphicFrameLocks noChangeAspect="1"/>
          </p:cNvGraphicFramePr>
          <p:nvPr/>
        </p:nvGraphicFramePr>
        <p:xfrm>
          <a:off x="14930416" y="25831817"/>
          <a:ext cx="1820863" cy="723900"/>
        </p:xfrm>
        <a:graphic>
          <a:graphicData uri="http://schemas.openxmlformats.org/presentationml/2006/ole">
            <p:oleObj spid="_x0000_s1110" name="CS ChemDraw Drawing" r:id="rId16" imgW="1827720" imgH="723600" progId="ChemDraw.Document.6.0">
              <p:embed/>
            </p:oleObj>
          </a:graphicData>
        </a:graphic>
      </p:graphicFrame>
      <p:graphicFrame>
        <p:nvGraphicFramePr>
          <p:cNvPr id="1111" name="Object 87"/>
          <p:cNvGraphicFramePr>
            <a:graphicFrameLocks noChangeAspect="1"/>
          </p:cNvGraphicFramePr>
          <p:nvPr/>
        </p:nvGraphicFramePr>
        <p:xfrm>
          <a:off x="17216432" y="25617503"/>
          <a:ext cx="1801813" cy="723900"/>
        </p:xfrm>
        <a:graphic>
          <a:graphicData uri="http://schemas.openxmlformats.org/presentationml/2006/ole">
            <p:oleObj spid="_x0000_s1111" name="CS ChemDraw Drawing" r:id="rId17" imgW="1808640" imgH="723600" progId="ChemDraw.Document.6.0">
              <p:embed/>
            </p:oleObj>
          </a:graphicData>
        </a:graphic>
      </p:graphicFrame>
      <p:graphicFrame>
        <p:nvGraphicFramePr>
          <p:cNvPr id="1112" name="Object 88"/>
          <p:cNvGraphicFramePr>
            <a:graphicFrameLocks noChangeAspect="1"/>
          </p:cNvGraphicFramePr>
          <p:nvPr/>
        </p:nvGraphicFramePr>
        <p:xfrm>
          <a:off x="15001854" y="26903387"/>
          <a:ext cx="1220788" cy="723900"/>
        </p:xfrm>
        <a:graphic>
          <a:graphicData uri="http://schemas.openxmlformats.org/presentationml/2006/ole">
            <p:oleObj spid="_x0000_s1112" name="CS ChemDraw Drawing" r:id="rId18" imgW="1220400" imgH="723600" progId="ChemDraw.Document.6.0">
              <p:embed/>
            </p:oleObj>
          </a:graphicData>
        </a:graphic>
      </p:graphicFrame>
      <p:graphicFrame>
        <p:nvGraphicFramePr>
          <p:cNvPr id="1113" name="Object 89"/>
          <p:cNvGraphicFramePr>
            <a:graphicFrameLocks noChangeAspect="1"/>
          </p:cNvGraphicFramePr>
          <p:nvPr/>
        </p:nvGraphicFramePr>
        <p:xfrm>
          <a:off x="17359308" y="26903387"/>
          <a:ext cx="1201737" cy="723900"/>
        </p:xfrm>
        <a:graphic>
          <a:graphicData uri="http://schemas.openxmlformats.org/presentationml/2006/ole">
            <p:oleObj spid="_x0000_s1113" name="CS ChemDraw Drawing" r:id="rId19" imgW="1201680" imgH="723960" progId="ChemDraw.Document.6.0">
              <p:embed/>
            </p:oleObj>
          </a:graphicData>
        </a:graphic>
      </p:graphicFrame>
      <p:graphicFrame>
        <p:nvGraphicFramePr>
          <p:cNvPr id="1114" name="Object 90"/>
          <p:cNvGraphicFramePr>
            <a:graphicFrameLocks noChangeAspect="1"/>
          </p:cNvGraphicFramePr>
          <p:nvPr/>
        </p:nvGraphicFramePr>
        <p:xfrm>
          <a:off x="15073292" y="27903519"/>
          <a:ext cx="1708150" cy="914400"/>
        </p:xfrm>
        <a:graphic>
          <a:graphicData uri="http://schemas.openxmlformats.org/presentationml/2006/ole">
            <p:oleObj spid="_x0000_s1114" name="CS ChemDraw Drawing" r:id="rId20" imgW="1708200" imgH="913680" progId="ChemDraw.Document.6.0">
              <p:embed/>
            </p:oleObj>
          </a:graphicData>
        </a:graphic>
      </p:graphicFrame>
      <p:graphicFrame>
        <p:nvGraphicFramePr>
          <p:cNvPr id="1115" name="Object 91"/>
          <p:cNvGraphicFramePr>
            <a:graphicFrameLocks noChangeAspect="1"/>
          </p:cNvGraphicFramePr>
          <p:nvPr/>
        </p:nvGraphicFramePr>
        <p:xfrm>
          <a:off x="17287870" y="27903519"/>
          <a:ext cx="1600200" cy="914400"/>
        </p:xfrm>
        <a:graphic>
          <a:graphicData uri="http://schemas.openxmlformats.org/presentationml/2006/ole">
            <p:oleObj spid="_x0000_s1115" name="CS ChemDraw Drawing" r:id="rId21" imgW="1604160" imgH="927360" progId="ChemDraw.Document.6.0">
              <p:embed/>
            </p:oleObj>
          </a:graphicData>
        </a:graphic>
      </p:graphicFrame>
      <p:sp>
        <p:nvSpPr>
          <p:cNvPr id="124" name="TextBox 123"/>
          <p:cNvSpPr txBox="1"/>
          <p:nvPr/>
        </p:nvSpPr>
        <p:spPr>
          <a:xfrm>
            <a:off x="12715838" y="28975090"/>
            <a:ext cx="9644130" cy="2739211"/>
          </a:xfrm>
          <a:prstGeom prst="rect">
            <a:avLst/>
          </a:prstGeom>
          <a:noFill/>
        </p:spPr>
        <p:txBody>
          <a:bodyPr wrap="square" rtlCol="0">
            <a:spAutoFit/>
          </a:bodyPr>
          <a:lstStyle/>
          <a:p>
            <a:pPr algn="ctr"/>
            <a:r>
              <a:rPr lang="en-US" sz="2400" dirty="0" smtClean="0"/>
              <a:t>Reaction conditions: A solution </a:t>
            </a:r>
            <a:r>
              <a:rPr lang="en-US" sz="2400" dirty="0" err="1" smtClean="0"/>
              <a:t>of</a:t>
            </a:r>
            <a:r>
              <a:rPr lang="en-US" sz="2400" b="1" baseline="30000" dirty="0" err="1" smtClean="0"/>
              <a:t>a</a:t>
            </a:r>
            <a:r>
              <a:rPr lang="en-US" sz="2400" b="1" dirty="0" err="1" smtClean="0"/>
              <a:t>alkyne</a:t>
            </a:r>
            <a:r>
              <a:rPr lang="en-US" sz="2400" dirty="0" smtClean="0"/>
              <a:t> (1.2 M), </a:t>
            </a:r>
            <a:r>
              <a:rPr lang="en-US" sz="2400" b="1" dirty="0" err="1" smtClean="0"/>
              <a:t>Ar</a:t>
            </a:r>
            <a:r>
              <a:rPr lang="en-US" sz="2400" b="1" dirty="0" smtClean="0"/>
              <a:t> - X</a:t>
            </a:r>
            <a:r>
              <a:rPr lang="en-US" sz="2400" dirty="0" smtClean="0"/>
              <a:t> (1 M), </a:t>
            </a:r>
            <a:r>
              <a:rPr lang="en-US" sz="2400" b="1" dirty="0" smtClean="0"/>
              <a:t>base</a:t>
            </a:r>
            <a:r>
              <a:rPr lang="en-US" sz="2400" dirty="0" smtClean="0"/>
              <a:t> (1.1 M) and </a:t>
            </a:r>
            <a:r>
              <a:rPr lang="en-US" sz="2400" b="1" baseline="30000" dirty="0" err="1" smtClean="0"/>
              <a:t>b</a:t>
            </a:r>
            <a:r>
              <a:rPr lang="en-US" sz="2400" b="1" dirty="0" err="1" smtClean="0"/>
              <a:t>alkyne</a:t>
            </a:r>
            <a:r>
              <a:rPr lang="en-US" sz="2400" dirty="0" smtClean="0"/>
              <a:t>(0.6 M), </a:t>
            </a:r>
            <a:r>
              <a:rPr lang="en-US" sz="2400" b="1" dirty="0" err="1" smtClean="0"/>
              <a:t>Ar</a:t>
            </a:r>
            <a:r>
              <a:rPr lang="en-US" sz="2400" b="1" dirty="0" smtClean="0"/>
              <a:t> - X</a:t>
            </a:r>
            <a:r>
              <a:rPr lang="en-US" sz="2400" dirty="0" smtClean="0"/>
              <a:t> (0.5 M), </a:t>
            </a:r>
            <a:r>
              <a:rPr lang="en-US" sz="2400" b="1" dirty="0" smtClean="0"/>
              <a:t>base</a:t>
            </a:r>
            <a:r>
              <a:rPr lang="en-US" sz="2400" dirty="0" smtClean="0"/>
              <a:t> (0.55 M) in DMF was injected from pump at 0.167 </a:t>
            </a:r>
            <a:r>
              <a:rPr lang="en-US" sz="2400" dirty="0" err="1" smtClean="0"/>
              <a:t>mL</a:t>
            </a:r>
            <a:r>
              <a:rPr lang="en-US" sz="2400" dirty="0" smtClean="0"/>
              <a:t>/min. </a:t>
            </a:r>
            <a:r>
              <a:rPr lang="en-US" sz="2400" b="1" baseline="30000" dirty="0" smtClean="0"/>
              <a:t>c</a:t>
            </a:r>
            <a:r>
              <a:rPr lang="en-US" sz="2400" dirty="0" smtClean="0"/>
              <a:t> 0.50 mol % Pd(PPh</a:t>
            </a:r>
            <a:r>
              <a:rPr lang="en-US" sz="2400" baseline="-25000" dirty="0" smtClean="0"/>
              <a:t>3</a:t>
            </a:r>
            <a:r>
              <a:rPr lang="en-US" sz="2400" dirty="0" smtClean="0"/>
              <a:t>)</a:t>
            </a:r>
            <a:r>
              <a:rPr lang="en-US" sz="2400" baseline="-25000" dirty="0" smtClean="0"/>
              <a:t>2</a:t>
            </a:r>
            <a:r>
              <a:rPr lang="en-US" sz="2400" dirty="0" smtClean="0"/>
              <a:t>Cl</a:t>
            </a:r>
            <a:r>
              <a:rPr lang="en-US" sz="2400" baseline="-25000" dirty="0" smtClean="0"/>
              <a:t>2 </a:t>
            </a:r>
            <a:r>
              <a:rPr lang="en-US" sz="2400" dirty="0" smtClean="0"/>
              <a:t>was added. The palladium catalyst and leached trace amount of copper were removed with </a:t>
            </a:r>
            <a:r>
              <a:rPr lang="en-US" sz="2400" dirty="0" err="1" smtClean="0"/>
              <a:t>Quadropure</a:t>
            </a:r>
            <a:r>
              <a:rPr lang="en-US" sz="2400" baseline="30000" dirty="0" err="1" smtClean="0"/>
              <a:t>TM</a:t>
            </a:r>
            <a:r>
              <a:rPr lang="en-US" sz="2400" dirty="0" smtClean="0"/>
              <a:t> 50, 400-600 µm. </a:t>
            </a:r>
            <a:r>
              <a:rPr lang="en-US" sz="2400" baseline="30000" dirty="0" smtClean="0"/>
              <a:t>d </a:t>
            </a:r>
            <a:r>
              <a:rPr lang="en-US" sz="2400" dirty="0" smtClean="0"/>
              <a:t>Isolated yields after chromatography on silica gel. </a:t>
            </a:r>
            <a:endParaRPr lang="hr-HR" sz="2400" dirty="0" smtClean="0"/>
          </a:p>
          <a:p>
            <a:endParaRPr lang="hr-HR" sz="2800" dirty="0"/>
          </a:p>
        </p:txBody>
      </p:sp>
      <p:graphicFrame>
        <p:nvGraphicFramePr>
          <p:cNvPr id="1116" name="Object 92"/>
          <p:cNvGraphicFramePr>
            <a:graphicFrameLocks noChangeAspect="1"/>
          </p:cNvGraphicFramePr>
          <p:nvPr/>
        </p:nvGraphicFramePr>
        <p:xfrm>
          <a:off x="24288794" y="21902727"/>
          <a:ext cx="8301037" cy="1774825"/>
        </p:xfrm>
        <a:graphic>
          <a:graphicData uri="http://schemas.openxmlformats.org/presentationml/2006/ole">
            <p:oleObj spid="_x0000_s1116" name="CS ChemDraw Drawing" r:id="rId22" imgW="8300520" imgH="1774800" progId="ChemDraw.Document.6.0">
              <p:embed/>
            </p:oleObj>
          </a:graphicData>
        </a:graphic>
      </p:graphicFrame>
      <p:graphicFrame>
        <p:nvGraphicFramePr>
          <p:cNvPr id="128" name="Table 127"/>
          <p:cNvGraphicFramePr>
            <a:graphicFrameLocks noGrp="1"/>
          </p:cNvGraphicFramePr>
          <p:nvPr/>
        </p:nvGraphicFramePr>
        <p:xfrm>
          <a:off x="23717290" y="23902991"/>
          <a:ext cx="9787006" cy="5042421"/>
        </p:xfrm>
        <a:graphic>
          <a:graphicData uri="http://schemas.openxmlformats.org/drawingml/2006/table">
            <a:tbl>
              <a:tblPr/>
              <a:tblGrid>
                <a:gridCol w="1819631"/>
                <a:gridCol w="1819631"/>
                <a:gridCol w="2506524"/>
                <a:gridCol w="1820610"/>
                <a:gridCol w="1820610"/>
              </a:tblGrid>
              <a:tr h="415557">
                <a:tc>
                  <a:txBody>
                    <a:bodyPr/>
                    <a:lstStyle/>
                    <a:p>
                      <a:pPr algn="ctr">
                        <a:lnSpc>
                          <a:spcPct val="115000"/>
                        </a:lnSpc>
                        <a:spcAft>
                          <a:spcPts val="0"/>
                        </a:spcAft>
                      </a:pPr>
                      <a:r>
                        <a:rPr lang="en-US" sz="2200" b="1" dirty="0">
                          <a:latin typeface="+mj-lt"/>
                          <a:ea typeface="Calibri"/>
                          <a:cs typeface="Times New Roman"/>
                        </a:rPr>
                        <a:t>entry</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err="1">
                          <a:latin typeface="+mj-lt"/>
                          <a:ea typeface="Calibri"/>
                          <a:cs typeface="Times New Roman"/>
                        </a:rPr>
                        <a:t>Ar</a:t>
                      </a:r>
                      <a:r>
                        <a:rPr lang="en-US" sz="2200" b="1" dirty="0">
                          <a:latin typeface="+mj-lt"/>
                          <a:ea typeface="Calibri"/>
                          <a:cs typeface="Times New Roman"/>
                        </a:rPr>
                        <a:t> - X</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2200" b="1" dirty="0" smtClean="0">
                          <a:latin typeface="+mj-lt"/>
                          <a:ea typeface="Calibri"/>
                          <a:cs typeface="Times New Roman"/>
                        </a:rPr>
                        <a:t>R</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err="1">
                          <a:latin typeface="+mj-lt"/>
                          <a:ea typeface="Calibri"/>
                          <a:cs typeface="Times New Roman"/>
                        </a:rPr>
                        <a:t>catalyst</a:t>
                      </a:r>
                      <a:r>
                        <a:rPr lang="en-US" sz="2200" b="1" baseline="30000" dirty="0" err="1">
                          <a:latin typeface="+mj-lt"/>
                          <a:ea typeface="Calibri"/>
                          <a:cs typeface="Times New Roman"/>
                        </a:rPr>
                        <a:t>c</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err="1">
                          <a:latin typeface="+mj-lt"/>
                          <a:ea typeface="Calibri"/>
                          <a:cs typeface="Times New Roman"/>
                        </a:rPr>
                        <a:t>commentary</a:t>
                      </a:r>
                      <a:r>
                        <a:rPr lang="en-US" sz="2200" b="1" baseline="30000" dirty="0" err="1">
                          <a:latin typeface="+mj-lt"/>
                          <a:ea typeface="Calibri"/>
                          <a:cs typeface="Times New Roman"/>
                        </a:rPr>
                        <a:t>d</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1113">
                <a:tc>
                  <a:txBody>
                    <a:bodyPr/>
                    <a:lstStyle/>
                    <a:p>
                      <a:pPr algn="ctr">
                        <a:lnSpc>
                          <a:spcPct val="115000"/>
                        </a:lnSpc>
                        <a:spcAft>
                          <a:spcPts val="0"/>
                        </a:spcAft>
                      </a:pPr>
                      <a:r>
                        <a:rPr lang="en-US" sz="2200" b="1" kern="1200" dirty="0" smtClean="0">
                          <a:solidFill>
                            <a:schemeClr val="tx1"/>
                          </a:solidFill>
                          <a:latin typeface="+mn-lt"/>
                          <a:ea typeface="+mn-ea"/>
                          <a:cs typeface="+mn-cs"/>
                        </a:rPr>
                        <a:t>1</a:t>
                      </a:r>
                      <a:r>
                        <a:rPr lang="en-US" sz="2200" b="1" kern="1200" baseline="30000" dirty="0" smtClean="0">
                          <a:solidFill>
                            <a:schemeClr val="tx1"/>
                          </a:solidFill>
                          <a:latin typeface="+mn-lt"/>
                          <a:ea typeface="+mn-ea"/>
                          <a:cs typeface="+mn-cs"/>
                        </a:rPr>
                        <a:t>a,e</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hr-HR" sz="2200" b="1" dirty="0" smtClean="0">
                          <a:latin typeface="+mj-lt"/>
                          <a:ea typeface="Calibri"/>
                          <a:cs typeface="Times New Roman"/>
                        </a:rPr>
                        <a:t>22 %</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831113">
                <a:tc>
                  <a:txBody>
                    <a:bodyPr/>
                    <a:lstStyle/>
                    <a:p>
                      <a:pPr algn="ctr">
                        <a:lnSpc>
                          <a:spcPct val="115000"/>
                        </a:lnSpc>
                        <a:spcAft>
                          <a:spcPts val="0"/>
                        </a:spcAft>
                      </a:pPr>
                      <a:r>
                        <a:rPr lang="hr-HR" sz="2200" b="1" kern="1200" dirty="0" smtClean="0">
                          <a:solidFill>
                            <a:schemeClr val="tx1"/>
                          </a:solidFill>
                          <a:latin typeface="+mn-lt"/>
                          <a:ea typeface="+mn-ea"/>
                          <a:cs typeface="+mn-cs"/>
                        </a:rPr>
                        <a:t>2</a:t>
                      </a:r>
                      <a:r>
                        <a:rPr lang="en-US" sz="2200" b="1" kern="1200" baseline="30000" dirty="0" smtClean="0">
                          <a:solidFill>
                            <a:schemeClr val="tx1"/>
                          </a:solidFill>
                          <a:latin typeface="+mn-lt"/>
                          <a:ea typeface="+mn-ea"/>
                          <a:cs typeface="+mn-cs"/>
                        </a:rPr>
                        <a:t>b</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nSpc>
                          <a:spcPct val="115000"/>
                        </a:lnSpc>
                        <a:spcAft>
                          <a:spcPts val="0"/>
                        </a:spcAft>
                      </a:pPr>
                      <a:endParaRPr lang="hr-HR" sz="2200" b="1" dirty="0" smtClean="0">
                        <a:latin typeface="+mj-lt"/>
                        <a:ea typeface="Calibri"/>
                        <a:cs typeface="Times New Roman"/>
                      </a:endParaRPr>
                    </a:p>
                    <a:p>
                      <a:pPr>
                        <a:lnSpc>
                          <a:spcPct val="115000"/>
                        </a:lnSpc>
                        <a:spcAft>
                          <a:spcPts val="0"/>
                        </a:spcAft>
                      </a:pPr>
                      <a:endParaRPr lang="hr-HR" sz="2200" b="1" dirty="0" smtClean="0">
                        <a:latin typeface="+mj-lt"/>
                        <a:ea typeface="Calibri"/>
                        <a:cs typeface="Times New Roman"/>
                      </a:endParaRPr>
                    </a:p>
                    <a:p>
                      <a:pP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hr-HR" sz="2200" b="1" dirty="0" smtClean="0">
                          <a:latin typeface="+mj-lt"/>
                          <a:ea typeface="Calibri"/>
                          <a:cs typeface="Times New Roman"/>
                        </a:rPr>
                        <a:t>4 %</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25588">
                <a:tc>
                  <a:txBody>
                    <a:bodyPr/>
                    <a:lstStyle/>
                    <a:p>
                      <a:pPr algn="ctr">
                        <a:lnSpc>
                          <a:spcPct val="115000"/>
                        </a:lnSpc>
                        <a:spcAft>
                          <a:spcPts val="0"/>
                        </a:spcAft>
                      </a:pPr>
                      <a:r>
                        <a:rPr lang="hr-HR" sz="2200" b="1" kern="1200" dirty="0" smtClean="0">
                          <a:solidFill>
                            <a:schemeClr val="tx1"/>
                          </a:solidFill>
                          <a:latin typeface="+mn-lt"/>
                          <a:ea typeface="+mn-ea"/>
                          <a:cs typeface="+mn-cs"/>
                        </a:rPr>
                        <a:t>3</a:t>
                      </a:r>
                      <a:r>
                        <a:rPr lang="en-US" sz="2200" b="1" kern="1200" baseline="30000" dirty="0" err="1" smtClean="0">
                          <a:solidFill>
                            <a:schemeClr val="tx1"/>
                          </a:solidFill>
                          <a:latin typeface="+mn-lt"/>
                          <a:ea typeface="+mn-ea"/>
                          <a:cs typeface="+mn-cs"/>
                        </a:rPr>
                        <a:t>b,e</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en-US"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Pd(PPh</a:t>
                      </a:r>
                      <a:r>
                        <a:rPr lang="en-US" sz="2200" b="1" baseline="-25000" dirty="0">
                          <a:latin typeface="+mj-lt"/>
                          <a:ea typeface="Calibri"/>
                          <a:cs typeface="Times New Roman"/>
                        </a:rPr>
                        <a:t>3</a:t>
                      </a:r>
                      <a:r>
                        <a:rPr lang="en-US" sz="2200" b="1" dirty="0">
                          <a:latin typeface="+mj-lt"/>
                          <a:ea typeface="Calibri"/>
                          <a:cs typeface="Times New Roman"/>
                        </a:rPr>
                        <a:t>)</a:t>
                      </a:r>
                      <a:r>
                        <a:rPr lang="en-US" sz="2200" b="1" baseline="-25000" dirty="0">
                          <a:latin typeface="+mj-lt"/>
                          <a:ea typeface="Calibri"/>
                          <a:cs typeface="Times New Roman"/>
                        </a:rPr>
                        <a:t>2</a:t>
                      </a:r>
                      <a:r>
                        <a:rPr lang="en-US" sz="2200" b="1" dirty="0">
                          <a:latin typeface="+mj-lt"/>
                          <a:ea typeface="Calibri"/>
                          <a:cs typeface="Times New Roman"/>
                        </a:rPr>
                        <a:t>Cl</a:t>
                      </a:r>
                      <a:r>
                        <a:rPr lang="en-US" sz="2200" b="1" baseline="-25000" dirty="0">
                          <a:latin typeface="+mj-lt"/>
                          <a:ea typeface="Calibri"/>
                          <a:cs typeface="Times New Roman"/>
                        </a:rPr>
                        <a:t>2</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hr-HR" sz="2200" b="1" dirty="0" smtClean="0">
                          <a:latin typeface="+mj-lt"/>
                          <a:ea typeface="Calibri"/>
                          <a:cs typeface="Times New Roman"/>
                        </a:rPr>
                        <a:t>63 %</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25588">
                <a:tc>
                  <a:txBody>
                    <a:bodyPr/>
                    <a:lstStyle/>
                    <a:p>
                      <a:pPr algn="ctr">
                        <a:lnSpc>
                          <a:spcPct val="115000"/>
                        </a:lnSpc>
                        <a:spcAft>
                          <a:spcPts val="0"/>
                        </a:spcAft>
                      </a:pPr>
                      <a:r>
                        <a:rPr lang="hr-HR" sz="2200" b="1" kern="1200" dirty="0" smtClean="0">
                          <a:solidFill>
                            <a:schemeClr val="tx1"/>
                          </a:solidFill>
                          <a:latin typeface="+mn-lt"/>
                          <a:ea typeface="+mn-ea"/>
                          <a:cs typeface="+mn-cs"/>
                        </a:rPr>
                        <a:t>4</a:t>
                      </a:r>
                      <a:r>
                        <a:rPr lang="en-US" sz="2200" b="1" kern="1200" baseline="30000" dirty="0" smtClean="0">
                          <a:solidFill>
                            <a:schemeClr val="tx1"/>
                          </a:solidFill>
                          <a:latin typeface="+mn-lt"/>
                          <a:ea typeface="+mn-ea"/>
                          <a:cs typeface="+mn-cs"/>
                        </a:rPr>
                        <a:t>b</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nSpc>
                          <a:spcPct val="115000"/>
                        </a:lnSpc>
                        <a:spcAft>
                          <a:spcPts val="0"/>
                        </a:spcAft>
                      </a:pPr>
                      <a:endParaRPr lang="en-US"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Pd(PPh</a:t>
                      </a:r>
                      <a:r>
                        <a:rPr lang="en-US" sz="2200" b="1" baseline="-25000" dirty="0">
                          <a:latin typeface="+mj-lt"/>
                          <a:ea typeface="Calibri"/>
                          <a:cs typeface="Times New Roman"/>
                        </a:rPr>
                        <a:t>3</a:t>
                      </a:r>
                      <a:r>
                        <a:rPr lang="en-US" sz="2200" b="1" dirty="0">
                          <a:latin typeface="+mj-lt"/>
                          <a:ea typeface="Calibri"/>
                          <a:cs typeface="Times New Roman"/>
                        </a:rPr>
                        <a:t>)</a:t>
                      </a:r>
                      <a:r>
                        <a:rPr lang="en-US" sz="2200" b="1" baseline="-25000" dirty="0">
                          <a:latin typeface="+mj-lt"/>
                          <a:ea typeface="Calibri"/>
                          <a:cs typeface="Times New Roman"/>
                        </a:rPr>
                        <a:t>2</a:t>
                      </a:r>
                      <a:r>
                        <a:rPr lang="en-US" sz="2200" b="1" dirty="0">
                          <a:latin typeface="+mj-lt"/>
                          <a:ea typeface="Calibri"/>
                          <a:cs typeface="Times New Roman"/>
                        </a:rPr>
                        <a:t>Cl</a:t>
                      </a:r>
                      <a:r>
                        <a:rPr lang="en-US" sz="2200" b="1" baseline="-25000" dirty="0">
                          <a:latin typeface="+mj-lt"/>
                          <a:ea typeface="Calibri"/>
                          <a:cs typeface="Times New Roman"/>
                        </a:rPr>
                        <a:t>2</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kern="1200" dirty="0" smtClean="0">
                          <a:solidFill>
                            <a:schemeClr val="tx1"/>
                          </a:solidFill>
                          <a:latin typeface="+mn-lt"/>
                          <a:ea typeface="+mn-ea"/>
                          <a:cs typeface="+mn-cs"/>
                        </a:rPr>
                        <a:t>impure product</a:t>
                      </a:r>
                      <a:r>
                        <a:rPr lang="en-US" sz="2200" b="1" dirty="0" smtClean="0">
                          <a:latin typeface="+mj-lt"/>
                          <a:ea typeface="Calibri"/>
                          <a:cs typeface="Times New Roman"/>
                        </a:rPr>
                        <a:t> </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bl>
          </a:graphicData>
        </a:graphic>
      </p:graphicFrame>
      <p:graphicFrame>
        <p:nvGraphicFramePr>
          <p:cNvPr id="1117" name="Object 93"/>
          <p:cNvGraphicFramePr>
            <a:graphicFrameLocks noChangeAspect="1"/>
          </p:cNvGraphicFramePr>
          <p:nvPr/>
        </p:nvGraphicFramePr>
        <p:xfrm>
          <a:off x="25860430" y="24617371"/>
          <a:ext cx="1220787" cy="723900"/>
        </p:xfrm>
        <a:graphic>
          <a:graphicData uri="http://schemas.openxmlformats.org/presentationml/2006/ole">
            <p:oleObj spid="_x0000_s1117" name="CS ChemDraw Drawing" r:id="rId23" imgW="1220040" imgH="724680" progId="ChemDraw.Document.6.0">
              <p:embed/>
            </p:oleObj>
          </a:graphicData>
        </a:graphic>
      </p:graphicFrame>
      <p:graphicFrame>
        <p:nvGraphicFramePr>
          <p:cNvPr id="1118" name="Object 94"/>
          <p:cNvGraphicFramePr>
            <a:graphicFrameLocks noChangeAspect="1"/>
          </p:cNvGraphicFramePr>
          <p:nvPr/>
        </p:nvGraphicFramePr>
        <p:xfrm>
          <a:off x="27860694" y="24545933"/>
          <a:ext cx="1201737" cy="723900"/>
        </p:xfrm>
        <a:graphic>
          <a:graphicData uri="http://schemas.openxmlformats.org/presentationml/2006/ole">
            <p:oleObj spid="_x0000_s1118" name="CS ChemDraw Drawing" r:id="rId24" imgW="1201320" imgH="724680" progId="ChemDraw.Document.6.0">
              <p:embed/>
            </p:oleObj>
          </a:graphicData>
        </a:graphic>
      </p:graphicFrame>
      <p:graphicFrame>
        <p:nvGraphicFramePr>
          <p:cNvPr id="1119" name="Object 95"/>
          <p:cNvGraphicFramePr>
            <a:graphicFrameLocks noChangeAspect="1"/>
          </p:cNvGraphicFramePr>
          <p:nvPr/>
        </p:nvGraphicFramePr>
        <p:xfrm>
          <a:off x="25646116" y="25688941"/>
          <a:ext cx="1820863" cy="723900"/>
        </p:xfrm>
        <a:graphic>
          <a:graphicData uri="http://schemas.openxmlformats.org/presentationml/2006/ole">
            <p:oleObj spid="_x0000_s1119" name="CS ChemDraw Drawing" r:id="rId25" imgW="1827720" imgH="723600" progId="ChemDraw.Document.6.0">
              <p:embed/>
            </p:oleObj>
          </a:graphicData>
        </a:graphic>
      </p:graphicFrame>
      <p:graphicFrame>
        <p:nvGraphicFramePr>
          <p:cNvPr id="1120" name="Object 96"/>
          <p:cNvGraphicFramePr>
            <a:graphicFrameLocks noChangeAspect="1"/>
          </p:cNvGraphicFramePr>
          <p:nvPr/>
        </p:nvGraphicFramePr>
        <p:xfrm>
          <a:off x="27646380" y="25674654"/>
          <a:ext cx="1801813" cy="723900"/>
        </p:xfrm>
        <a:graphic>
          <a:graphicData uri="http://schemas.openxmlformats.org/presentationml/2006/ole">
            <p:oleObj spid="_x0000_s1120" name="CS ChemDraw Drawing" r:id="rId26" imgW="1842480" imgH="731160" progId="ChemDraw.Document.6.0">
              <p:embed/>
            </p:oleObj>
          </a:graphicData>
        </a:graphic>
      </p:graphicFrame>
      <p:graphicFrame>
        <p:nvGraphicFramePr>
          <p:cNvPr id="1121" name="Object 97"/>
          <p:cNvGraphicFramePr>
            <a:graphicFrameLocks noChangeAspect="1"/>
          </p:cNvGraphicFramePr>
          <p:nvPr/>
        </p:nvGraphicFramePr>
        <p:xfrm>
          <a:off x="25574678" y="26903387"/>
          <a:ext cx="1820862" cy="723900"/>
        </p:xfrm>
        <a:graphic>
          <a:graphicData uri="http://schemas.openxmlformats.org/presentationml/2006/ole">
            <p:oleObj spid="_x0000_s1121" name="CS ChemDraw Drawing" r:id="rId27" imgW="1827720" imgH="725400" progId="ChemDraw.Document.6.0">
              <p:embed/>
            </p:oleObj>
          </a:graphicData>
        </a:graphic>
      </p:graphicFrame>
      <p:graphicFrame>
        <p:nvGraphicFramePr>
          <p:cNvPr id="1122" name="Object 98"/>
          <p:cNvGraphicFramePr>
            <a:graphicFrameLocks noChangeAspect="1"/>
          </p:cNvGraphicFramePr>
          <p:nvPr/>
        </p:nvGraphicFramePr>
        <p:xfrm>
          <a:off x="27574942" y="26831949"/>
          <a:ext cx="1801813" cy="723900"/>
        </p:xfrm>
        <a:graphic>
          <a:graphicData uri="http://schemas.openxmlformats.org/presentationml/2006/ole">
            <p:oleObj spid="_x0000_s1122" name="CS ChemDraw Drawing" r:id="rId28" imgW="1808640" imgH="731160" progId="ChemDraw.Document.6.0">
              <p:embed/>
            </p:oleObj>
          </a:graphicData>
        </a:graphic>
      </p:graphicFrame>
      <p:graphicFrame>
        <p:nvGraphicFramePr>
          <p:cNvPr id="1123" name="Object 99"/>
          <p:cNvGraphicFramePr>
            <a:graphicFrameLocks noChangeAspect="1"/>
          </p:cNvGraphicFramePr>
          <p:nvPr/>
        </p:nvGraphicFramePr>
        <p:xfrm>
          <a:off x="25574678" y="27903519"/>
          <a:ext cx="1708150" cy="914400"/>
        </p:xfrm>
        <a:graphic>
          <a:graphicData uri="http://schemas.openxmlformats.org/presentationml/2006/ole">
            <p:oleObj spid="_x0000_s1123" name="CS ChemDraw Drawing" r:id="rId29" imgW="1708200" imgH="913680" progId="ChemDraw.Document.6.0">
              <p:embed/>
            </p:oleObj>
          </a:graphicData>
        </a:graphic>
      </p:graphicFrame>
      <p:graphicFrame>
        <p:nvGraphicFramePr>
          <p:cNvPr id="1124" name="Object 100"/>
          <p:cNvGraphicFramePr>
            <a:graphicFrameLocks noChangeAspect="1"/>
          </p:cNvGraphicFramePr>
          <p:nvPr/>
        </p:nvGraphicFramePr>
        <p:xfrm>
          <a:off x="27789256" y="27903519"/>
          <a:ext cx="1600200" cy="914400"/>
        </p:xfrm>
        <a:graphic>
          <a:graphicData uri="http://schemas.openxmlformats.org/presentationml/2006/ole">
            <p:oleObj spid="_x0000_s1124" name="CS ChemDraw Drawing" r:id="rId30" imgW="1600200" imgH="913680" progId="ChemDraw.Document.6.0">
              <p:embed/>
            </p:oleObj>
          </a:graphicData>
        </a:graphic>
      </p:graphicFrame>
      <p:sp>
        <p:nvSpPr>
          <p:cNvPr id="137" name="TextBox 136"/>
          <p:cNvSpPr txBox="1"/>
          <p:nvPr/>
        </p:nvSpPr>
        <p:spPr>
          <a:xfrm>
            <a:off x="23788728" y="29046527"/>
            <a:ext cx="9787006" cy="2646878"/>
          </a:xfrm>
          <a:prstGeom prst="rect">
            <a:avLst/>
          </a:prstGeom>
          <a:noFill/>
        </p:spPr>
        <p:txBody>
          <a:bodyPr wrap="square" rtlCol="0">
            <a:spAutoFit/>
          </a:bodyPr>
          <a:lstStyle/>
          <a:p>
            <a:pPr algn="ctr"/>
            <a:r>
              <a:rPr lang="en-US" sz="2400" dirty="0" smtClean="0"/>
              <a:t>Reaction conditions: A solution of </a:t>
            </a:r>
            <a:r>
              <a:rPr lang="en-US" sz="2400" b="1" baseline="30000" dirty="0" smtClean="0"/>
              <a:t>a </a:t>
            </a:r>
            <a:r>
              <a:rPr lang="en-US" sz="2400" b="1" dirty="0" err="1" smtClean="0"/>
              <a:t>alkyne</a:t>
            </a:r>
            <a:r>
              <a:rPr lang="en-US" sz="2400" dirty="0" smtClean="0"/>
              <a:t> (1.2 M), </a:t>
            </a:r>
            <a:r>
              <a:rPr lang="en-US" sz="2400" b="1" dirty="0" err="1" smtClean="0"/>
              <a:t>Ar</a:t>
            </a:r>
            <a:r>
              <a:rPr lang="en-US" sz="2400" b="1" dirty="0" smtClean="0"/>
              <a:t> - X</a:t>
            </a:r>
            <a:r>
              <a:rPr lang="en-US" sz="2400" dirty="0" smtClean="0"/>
              <a:t> (1 M), </a:t>
            </a:r>
            <a:r>
              <a:rPr lang="en-US" sz="2400" b="1" dirty="0" smtClean="0"/>
              <a:t>base </a:t>
            </a:r>
            <a:r>
              <a:rPr lang="en-US" sz="2400" dirty="0" smtClean="0"/>
              <a:t>(1.1 M) and </a:t>
            </a:r>
            <a:r>
              <a:rPr lang="en-US" sz="2400" b="1" baseline="30000" dirty="0" err="1" smtClean="0"/>
              <a:t>b</a:t>
            </a:r>
            <a:r>
              <a:rPr lang="en-US" sz="2400" b="1" dirty="0" err="1" smtClean="0"/>
              <a:t>alkyne</a:t>
            </a:r>
            <a:r>
              <a:rPr lang="en-US" sz="2400" dirty="0" smtClean="0"/>
              <a:t>(0.6 M), </a:t>
            </a:r>
            <a:r>
              <a:rPr lang="en-US" sz="2400" b="1" dirty="0" err="1" smtClean="0"/>
              <a:t>Ar</a:t>
            </a:r>
            <a:r>
              <a:rPr lang="en-US" sz="2400" b="1" dirty="0" smtClean="0"/>
              <a:t> - X</a:t>
            </a:r>
            <a:r>
              <a:rPr lang="en-US" sz="2400" dirty="0" smtClean="0"/>
              <a:t> (0.5 M), </a:t>
            </a:r>
            <a:r>
              <a:rPr lang="en-US" sz="2400" b="1" dirty="0" smtClean="0"/>
              <a:t>base</a:t>
            </a:r>
            <a:r>
              <a:rPr lang="en-US" sz="2400" dirty="0" smtClean="0"/>
              <a:t> (0.55 M) in DMF was injected from pump at 0.167 </a:t>
            </a:r>
            <a:r>
              <a:rPr lang="en-US" sz="2400" dirty="0" err="1" smtClean="0"/>
              <a:t>mL</a:t>
            </a:r>
            <a:r>
              <a:rPr lang="en-US" sz="2400" dirty="0" smtClean="0"/>
              <a:t>/min.</a:t>
            </a:r>
            <a:r>
              <a:rPr lang="en-US" sz="2400" b="1" baseline="30000" dirty="0" smtClean="0"/>
              <a:t>c</a:t>
            </a:r>
            <a:r>
              <a:rPr lang="en-US" sz="2400" dirty="0" smtClean="0"/>
              <a:t>0.50 mol % Pd(PPh</a:t>
            </a:r>
            <a:r>
              <a:rPr lang="en-US" sz="2400" baseline="-25000" dirty="0" smtClean="0"/>
              <a:t>3</a:t>
            </a:r>
            <a:r>
              <a:rPr lang="en-US" sz="2400" dirty="0" smtClean="0"/>
              <a:t>)</a:t>
            </a:r>
            <a:r>
              <a:rPr lang="en-US" sz="2400" baseline="-25000" dirty="0" smtClean="0"/>
              <a:t>2</a:t>
            </a:r>
            <a:r>
              <a:rPr lang="en-US" sz="2400" dirty="0" smtClean="0"/>
              <a:t>Cl</a:t>
            </a:r>
            <a:r>
              <a:rPr lang="en-US" sz="2400" baseline="-25000" dirty="0" smtClean="0"/>
              <a:t>2 </a:t>
            </a:r>
            <a:r>
              <a:rPr lang="en-US" sz="2400" dirty="0" smtClean="0"/>
              <a:t>was added. The palladium catalyst and leached trace amount of copper were removed with QP-TU, 400-600 µm. </a:t>
            </a:r>
            <a:r>
              <a:rPr lang="en-US" sz="2400" b="1" baseline="30000" dirty="0" smtClean="0"/>
              <a:t>d </a:t>
            </a:r>
            <a:r>
              <a:rPr lang="en-US" sz="2400" dirty="0" smtClean="0"/>
              <a:t>Conversion is based on </a:t>
            </a:r>
            <a:r>
              <a:rPr lang="en-US" sz="2400" baseline="30000" dirty="0" smtClean="0"/>
              <a:t>1</a:t>
            </a:r>
            <a:r>
              <a:rPr lang="en-US" sz="2400" dirty="0" smtClean="0"/>
              <a:t>H NMR analysis of crude materials. </a:t>
            </a:r>
            <a:r>
              <a:rPr lang="en-US" sz="2400" b="1" baseline="30000" dirty="0" smtClean="0"/>
              <a:t>e</a:t>
            </a:r>
            <a:r>
              <a:rPr lang="en-US" sz="2400" dirty="0" smtClean="0"/>
              <a:t> Reactor blocked, reaction terminated prematurely.</a:t>
            </a:r>
            <a:endParaRPr lang="hr-HR" sz="2400" dirty="0" smtClean="0"/>
          </a:p>
          <a:p>
            <a:endParaRPr lang="hr-HR" sz="2200" dirty="0"/>
          </a:p>
        </p:txBody>
      </p:sp>
      <p:sp>
        <p:nvSpPr>
          <p:cNvPr id="140" name="Rounded Rectangle 139"/>
          <p:cNvSpPr/>
          <p:nvPr/>
        </p:nvSpPr>
        <p:spPr bwMode="auto">
          <a:xfrm>
            <a:off x="12215772" y="31975485"/>
            <a:ext cx="10287072" cy="7072362"/>
          </a:xfrm>
          <a:prstGeom prst="roundRect">
            <a:avLst/>
          </a:prstGeom>
          <a:solidFill>
            <a:schemeClr val="bg1">
              <a:lumMod val="85000"/>
              <a:alpha val="80000"/>
            </a:schemeClr>
          </a:solidFill>
          <a:ln>
            <a:solidFill>
              <a:schemeClr val="accent3">
                <a:lumMod val="75000"/>
                <a:alpha val="12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98600" tIns="49300" rIns="98600" bIns="49300" rtlCol="0" anchor="ctr"/>
          <a:lstStyle/>
          <a:p>
            <a:pPr algn="ctr" defTabSz="3983362"/>
            <a:endParaRPr lang="hr-HR" sz="5200" b="1" dirty="0" smtClean="0">
              <a:solidFill>
                <a:schemeClr val="accent2">
                  <a:lumMod val="75000"/>
                </a:schemeClr>
              </a:solidFill>
              <a:cs typeface="+mn-cs"/>
            </a:endParaRPr>
          </a:p>
        </p:txBody>
      </p:sp>
      <p:graphicFrame>
        <p:nvGraphicFramePr>
          <p:cNvPr id="1125" name="Object 101"/>
          <p:cNvGraphicFramePr>
            <a:graphicFrameLocks noChangeAspect="1"/>
          </p:cNvGraphicFramePr>
          <p:nvPr/>
        </p:nvGraphicFramePr>
        <p:xfrm>
          <a:off x="13501656" y="32118361"/>
          <a:ext cx="8301037" cy="1774825"/>
        </p:xfrm>
        <a:graphic>
          <a:graphicData uri="http://schemas.openxmlformats.org/presentationml/2006/ole">
            <p:oleObj spid="_x0000_s1125" name="CS ChemDraw Drawing" r:id="rId31" imgW="8300520" imgH="1774800" progId="ChemDraw.Document.6.0">
              <p:embed/>
            </p:oleObj>
          </a:graphicData>
        </a:graphic>
      </p:graphicFrame>
      <p:graphicFrame>
        <p:nvGraphicFramePr>
          <p:cNvPr id="143" name="Table 142"/>
          <p:cNvGraphicFramePr>
            <a:graphicFrameLocks noGrp="1"/>
          </p:cNvGraphicFramePr>
          <p:nvPr/>
        </p:nvGraphicFramePr>
        <p:xfrm>
          <a:off x="12430086" y="33975749"/>
          <a:ext cx="10001321" cy="3859785"/>
        </p:xfrm>
        <a:graphic>
          <a:graphicData uri="http://schemas.openxmlformats.org/drawingml/2006/table">
            <a:tbl>
              <a:tblPr/>
              <a:tblGrid>
                <a:gridCol w="1859477"/>
                <a:gridCol w="1859477"/>
                <a:gridCol w="2561411"/>
                <a:gridCol w="1860478"/>
                <a:gridCol w="1860478"/>
              </a:tblGrid>
              <a:tr h="389637">
                <a:tc>
                  <a:txBody>
                    <a:bodyPr/>
                    <a:lstStyle/>
                    <a:p>
                      <a:pPr algn="ctr">
                        <a:lnSpc>
                          <a:spcPct val="115000"/>
                        </a:lnSpc>
                        <a:spcAft>
                          <a:spcPts val="0"/>
                        </a:spcAft>
                      </a:pPr>
                      <a:r>
                        <a:rPr lang="en-US" sz="2200" b="1" kern="1200" dirty="0" err="1" smtClean="0">
                          <a:solidFill>
                            <a:schemeClr val="tx1"/>
                          </a:solidFill>
                          <a:latin typeface="+mn-lt"/>
                          <a:ea typeface="+mn-ea"/>
                          <a:cs typeface="+mn-cs"/>
                        </a:rPr>
                        <a:t>entry</a:t>
                      </a:r>
                      <a:r>
                        <a:rPr lang="en-US" sz="2200" b="1" kern="1200" baseline="30000" dirty="0" err="1" smtClean="0">
                          <a:solidFill>
                            <a:schemeClr val="tx1"/>
                          </a:solidFill>
                          <a:latin typeface="+mn-lt"/>
                          <a:ea typeface="+mn-ea"/>
                          <a:cs typeface="+mn-cs"/>
                        </a:rPr>
                        <a:t>a</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err="1">
                          <a:latin typeface="+mj-lt"/>
                          <a:ea typeface="Calibri"/>
                          <a:cs typeface="Times New Roman"/>
                        </a:rPr>
                        <a:t>Ar</a:t>
                      </a:r>
                      <a:r>
                        <a:rPr lang="en-US" sz="2200" b="1" dirty="0">
                          <a:latin typeface="+mj-lt"/>
                          <a:ea typeface="Calibri"/>
                          <a:cs typeface="Times New Roman"/>
                        </a:rPr>
                        <a:t> - X</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hr-HR" sz="2200" b="1" dirty="0" smtClean="0">
                          <a:latin typeface="+mj-lt"/>
                          <a:ea typeface="Calibri"/>
                          <a:cs typeface="Times New Roman"/>
                        </a:rPr>
                        <a:t>R</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err="1">
                          <a:latin typeface="+mj-lt"/>
                          <a:ea typeface="Calibri"/>
                          <a:cs typeface="Times New Roman"/>
                        </a:rPr>
                        <a:t>catalyst</a:t>
                      </a:r>
                      <a:r>
                        <a:rPr lang="en-US" sz="2200" b="1" baseline="30000" dirty="0" err="1">
                          <a:latin typeface="+mj-lt"/>
                          <a:ea typeface="Calibri"/>
                          <a:cs typeface="Times New Roman"/>
                        </a:rPr>
                        <a:t>c</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err="1">
                          <a:latin typeface="+mj-lt"/>
                          <a:ea typeface="Calibri"/>
                          <a:cs typeface="Times New Roman"/>
                        </a:rPr>
                        <a:t>commentary</a:t>
                      </a:r>
                      <a:r>
                        <a:rPr lang="en-US" sz="2200" b="1" baseline="30000" dirty="0" err="1">
                          <a:latin typeface="+mj-lt"/>
                          <a:ea typeface="Calibri"/>
                          <a:cs typeface="Times New Roman"/>
                        </a:rPr>
                        <a:t>d</a:t>
                      </a:r>
                      <a:endParaRPr lang="hr-HR" sz="2200" b="1" dirty="0">
                        <a:latin typeface="+mj-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4567">
                <a:tc>
                  <a:txBody>
                    <a:bodyPr/>
                    <a:lstStyle/>
                    <a:p>
                      <a:pPr algn="ctr">
                        <a:lnSpc>
                          <a:spcPct val="115000"/>
                        </a:lnSpc>
                        <a:spcAft>
                          <a:spcPts val="0"/>
                        </a:spcAft>
                      </a:pPr>
                      <a:r>
                        <a:rPr lang="hr-HR" sz="2200" b="1" dirty="0" smtClean="0">
                          <a:latin typeface="+mj-lt"/>
                          <a:ea typeface="Calibri"/>
                          <a:cs typeface="Times New Roman"/>
                        </a:rPr>
                        <a:t>1</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marL="0" marR="0" indent="0" algn="ctr" defTabSz="4732020" rtl="0" eaLnBrk="1" fontAlgn="auto" latinLnBrk="0" hangingPunct="1">
                        <a:lnSpc>
                          <a:spcPct val="115000"/>
                        </a:lnSpc>
                        <a:spcBef>
                          <a:spcPts val="0"/>
                        </a:spcBef>
                        <a:spcAft>
                          <a:spcPts val="0"/>
                        </a:spcAft>
                        <a:buClrTx/>
                        <a:buSzTx/>
                        <a:buFontTx/>
                        <a:buNone/>
                        <a:tabLst/>
                        <a:defRPr/>
                      </a:pPr>
                      <a:endParaRPr lang="hr-HR" sz="2200" b="1" kern="1200" dirty="0" smtClean="0">
                        <a:solidFill>
                          <a:schemeClr val="tx1"/>
                        </a:solidFill>
                        <a:latin typeface="+mn-lt"/>
                        <a:ea typeface="Calibri"/>
                        <a:cs typeface="Times New Roman"/>
                      </a:endParaRPr>
                    </a:p>
                    <a:p>
                      <a:pPr marL="0" marR="0" indent="0" algn="ctr" defTabSz="4732020" rtl="0" eaLnBrk="1" fontAlgn="auto" latinLnBrk="0" hangingPunct="1">
                        <a:lnSpc>
                          <a:spcPct val="115000"/>
                        </a:lnSpc>
                        <a:spcBef>
                          <a:spcPts val="0"/>
                        </a:spcBef>
                        <a:spcAft>
                          <a:spcPts val="0"/>
                        </a:spcAft>
                        <a:buClrTx/>
                        <a:buSzTx/>
                        <a:buFontTx/>
                        <a:buNone/>
                        <a:tabLst/>
                        <a:defRPr/>
                      </a:pPr>
                      <a:r>
                        <a:rPr lang="en-US" sz="2200" b="1" kern="1200" dirty="0" smtClean="0">
                          <a:solidFill>
                            <a:schemeClr val="tx1"/>
                          </a:solidFill>
                          <a:latin typeface="+mn-lt"/>
                          <a:ea typeface="Calibri"/>
                          <a:cs typeface="Times New Roman"/>
                        </a:rPr>
                        <a:t>Pd(PPh</a:t>
                      </a:r>
                      <a:r>
                        <a:rPr lang="en-US" sz="2200" b="1" kern="1200" baseline="-25000" dirty="0" smtClean="0">
                          <a:solidFill>
                            <a:schemeClr val="tx1"/>
                          </a:solidFill>
                          <a:latin typeface="+mn-lt"/>
                          <a:ea typeface="Calibri"/>
                          <a:cs typeface="Times New Roman"/>
                        </a:rPr>
                        <a:t>3</a:t>
                      </a:r>
                      <a:r>
                        <a:rPr lang="en-US" sz="2200" b="1" kern="1200" dirty="0" smtClean="0">
                          <a:solidFill>
                            <a:schemeClr val="tx1"/>
                          </a:solidFill>
                          <a:latin typeface="+mn-lt"/>
                          <a:ea typeface="Calibri"/>
                          <a:cs typeface="Times New Roman"/>
                        </a:rPr>
                        <a:t>)</a:t>
                      </a:r>
                      <a:r>
                        <a:rPr lang="en-US" sz="2200" b="1" kern="1200" baseline="-25000" dirty="0" smtClean="0">
                          <a:solidFill>
                            <a:schemeClr val="tx1"/>
                          </a:solidFill>
                          <a:latin typeface="+mn-lt"/>
                          <a:ea typeface="Calibri"/>
                          <a:cs typeface="Times New Roman"/>
                        </a:rPr>
                        <a:t>2</a:t>
                      </a:r>
                      <a:r>
                        <a:rPr lang="en-US" sz="2200" b="1" kern="1200" dirty="0" smtClean="0">
                          <a:solidFill>
                            <a:schemeClr val="tx1"/>
                          </a:solidFill>
                          <a:latin typeface="+mn-lt"/>
                          <a:ea typeface="Calibri"/>
                          <a:cs typeface="Times New Roman"/>
                        </a:rPr>
                        <a:t>Cl</a:t>
                      </a:r>
                      <a:r>
                        <a:rPr lang="en-US" sz="2200" b="1" kern="1200" baseline="-25000" dirty="0" smtClean="0">
                          <a:solidFill>
                            <a:schemeClr val="tx1"/>
                          </a:solidFill>
                          <a:latin typeface="+mn-lt"/>
                          <a:ea typeface="Calibri"/>
                          <a:cs typeface="Times New Roman"/>
                        </a:rPr>
                        <a:t>2</a:t>
                      </a:r>
                      <a:endParaRPr lang="hr-HR" sz="2200" b="1" kern="1200" dirty="0" smtClean="0">
                        <a:solidFill>
                          <a:schemeClr val="tx1"/>
                        </a:solidFill>
                        <a:latin typeface="+mn-lt"/>
                        <a:ea typeface="Calibri"/>
                        <a:cs typeface="Times New Roman"/>
                      </a:endParaRPr>
                    </a:p>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hr-HR" sz="2200" b="1" dirty="0" smtClean="0">
                          <a:latin typeface="+mj-lt"/>
                          <a:ea typeface="Calibri"/>
                          <a:cs typeface="Times New Roman"/>
                        </a:rPr>
                        <a:t>25 %</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1084567">
                <a:tc>
                  <a:txBody>
                    <a:bodyPr/>
                    <a:lstStyle/>
                    <a:p>
                      <a:pPr algn="ctr">
                        <a:lnSpc>
                          <a:spcPct val="115000"/>
                        </a:lnSpc>
                        <a:spcAft>
                          <a:spcPts val="0"/>
                        </a:spcAft>
                      </a:pPr>
                      <a:r>
                        <a:rPr lang="en-US" sz="2200" b="1" dirty="0" smtClean="0">
                          <a:latin typeface="+mj-lt"/>
                          <a:ea typeface="Calibri"/>
                          <a:cs typeface="Times New Roman"/>
                        </a:rPr>
                        <a:t>2</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marL="0" marR="0" indent="0" algn="ctr" defTabSz="4732020" rtl="0" eaLnBrk="1" fontAlgn="auto" latinLnBrk="0" hangingPunct="1">
                        <a:lnSpc>
                          <a:spcPct val="115000"/>
                        </a:lnSpc>
                        <a:spcBef>
                          <a:spcPts val="0"/>
                        </a:spcBef>
                        <a:spcAft>
                          <a:spcPts val="0"/>
                        </a:spcAft>
                        <a:buClrTx/>
                        <a:buSzTx/>
                        <a:buFontTx/>
                        <a:buNone/>
                        <a:tabLst/>
                        <a:defRPr/>
                      </a:pPr>
                      <a:endParaRPr lang="hr-HR" sz="2200" b="1" kern="1200" dirty="0" smtClean="0">
                        <a:solidFill>
                          <a:schemeClr val="tx1"/>
                        </a:solidFill>
                        <a:latin typeface="+mn-lt"/>
                        <a:ea typeface="Calibri"/>
                        <a:cs typeface="Times New Roman"/>
                      </a:endParaRPr>
                    </a:p>
                    <a:p>
                      <a:pPr marL="0" marR="0" indent="0" algn="ctr" defTabSz="4732020" rtl="0" eaLnBrk="1" fontAlgn="auto" latinLnBrk="0" hangingPunct="1">
                        <a:lnSpc>
                          <a:spcPct val="115000"/>
                        </a:lnSpc>
                        <a:spcBef>
                          <a:spcPts val="0"/>
                        </a:spcBef>
                        <a:spcAft>
                          <a:spcPts val="0"/>
                        </a:spcAft>
                        <a:buClrTx/>
                        <a:buSzTx/>
                        <a:buFontTx/>
                        <a:buNone/>
                        <a:tabLst/>
                        <a:defRPr/>
                      </a:pPr>
                      <a:r>
                        <a:rPr lang="en-US" sz="2200" b="1" kern="1200" dirty="0" smtClean="0">
                          <a:solidFill>
                            <a:schemeClr val="tx1"/>
                          </a:solidFill>
                          <a:latin typeface="+mn-lt"/>
                          <a:ea typeface="Calibri"/>
                          <a:cs typeface="Times New Roman"/>
                        </a:rPr>
                        <a:t>Pd(PPh</a:t>
                      </a:r>
                      <a:r>
                        <a:rPr lang="en-US" sz="2200" b="1" kern="1200" baseline="-25000" dirty="0" smtClean="0">
                          <a:solidFill>
                            <a:schemeClr val="tx1"/>
                          </a:solidFill>
                          <a:latin typeface="+mn-lt"/>
                          <a:ea typeface="Calibri"/>
                          <a:cs typeface="Times New Roman"/>
                        </a:rPr>
                        <a:t>3</a:t>
                      </a:r>
                      <a:r>
                        <a:rPr lang="en-US" sz="2200" b="1" kern="1200" dirty="0" smtClean="0">
                          <a:solidFill>
                            <a:schemeClr val="tx1"/>
                          </a:solidFill>
                          <a:latin typeface="+mn-lt"/>
                          <a:ea typeface="Calibri"/>
                          <a:cs typeface="Times New Roman"/>
                        </a:rPr>
                        <a:t>)</a:t>
                      </a:r>
                      <a:r>
                        <a:rPr lang="en-US" sz="2200" b="1" kern="1200" baseline="-25000" dirty="0" smtClean="0">
                          <a:solidFill>
                            <a:schemeClr val="tx1"/>
                          </a:solidFill>
                          <a:latin typeface="+mn-lt"/>
                          <a:ea typeface="Calibri"/>
                          <a:cs typeface="Times New Roman"/>
                        </a:rPr>
                        <a:t>2</a:t>
                      </a:r>
                      <a:r>
                        <a:rPr lang="en-US" sz="2200" b="1" kern="1200" dirty="0" smtClean="0">
                          <a:solidFill>
                            <a:schemeClr val="tx1"/>
                          </a:solidFill>
                          <a:latin typeface="+mn-lt"/>
                          <a:ea typeface="Calibri"/>
                          <a:cs typeface="Times New Roman"/>
                        </a:rPr>
                        <a:t>Cl</a:t>
                      </a:r>
                      <a:r>
                        <a:rPr lang="en-US" sz="2200" b="1" kern="1200" baseline="-25000" dirty="0" smtClean="0">
                          <a:solidFill>
                            <a:schemeClr val="tx1"/>
                          </a:solidFill>
                          <a:latin typeface="+mn-lt"/>
                          <a:ea typeface="Calibri"/>
                          <a:cs typeface="Times New Roman"/>
                        </a:rPr>
                        <a:t>2</a:t>
                      </a:r>
                      <a:endParaRPr lang="hr-HR" sz="2200" b="1" kern="1200" dirty="0" smtClean="0">
                        <a:solidFill>
                          <a:schemeClr val="tx1"/>
                        </a:solidFill>
                        <a:latin typeface="+mn-lt"/>
                        <a:ea typeface="Calibri"/>
                        <a:cs typeface="Times New Roman"/>
                      </a:endParaRPr>
                    </a:p>
                    <a:p>
                      <a:pPr algn="ctr">
                        <a:lnSpc>
                          <a:spcPct val="115000"/>
                        </a:lnSpc>
                        <a:spcAft>
                          <a:spcPts val="0"/>
                        </a:spcAft>
                      </a:pP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kern="1200" dirty="0" smtClean="0">
                          <a:solidFill>
                            <a:schemeClr val="tx1"/>
                          </a:solidFill>
                          <a:latin typeface="+mn-lt"/>
                          <a:ea typeface="+mn-ea"/>
                          <a:cs typeface="+mn-cs"/>
                        </a:rPr>
                        <a:t>only starting materials</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1084567">
                <a:tc>
                  <a:txBody>
                    <a:bodyPr/>
                    <a:lstStyle/>
                    <a:p>
                      <a:pPr algn="ctr">
                        <a:lnSpc>
                          <a:spcPct val="115000"/>
                        </a:lnSpc>
                        <a:spcAft>
                          <a:spcPts val="0"/>
                        </a:spcAft>
                      </a:pPr>
                      <a:r>
                        <a:rPr lang="en-US" sz="2200" b="1" dirty="0" smtClean="0">
                          <a:latin typeface="+mj-lt"/>
                          <a:ea typeface="Calibri"/>
                          <a:cs typeface="Times New Roman"/>
                        </a:rPr>
                        <a:t>3</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p>
                      <a:pPr algn="ctr">
                        <a:lnSpc>
                          <a:spcPct val="115000"/>
                        </a:lnSpc>
                        <a:spcAft>
                          <a:spcPts val="0"/>
                        </a:spcAft>
                      </a:pPr>
                      <a:endParaRPr lang="hr-HR" sz="2200" b="1" dirty="0" smtClean="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en-US"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j-lt"/>
                          <a:ea typeface="Calibri"/>
                          <a:cs typeface="Times New Roman"/>
                        </a:rPr>
                        <a:t>Pd(PPh</a:t>
                      </a:r>
                      <a:r>
                        <a:rPr lang="en-US" sz="2200" b="1" baseline="-25000" dirty="0">
                          <a:latin typeface="+mj-lt"/>
                          <a:ea typeface="Calibri"/>
                          <a:cs typeface="Times New Roman"/>
                        </a:rPr>
                        <a:t>3</a:t>
                      </a:r>
                      <a:r>
                        <a:rPr lang="en-US" sz="2200" b="1" dirty="0">
                          <a:latin typeface="+mj-lt"/>
                          <a:ea typeface="Calibri"/>
                          <a:cs typeface="Times New Roman"/>
                        </a:rPr>
                        <a:t>)</a:t>
                      </a:r>
                      <a:r>
                        <a:rPr lang="en-US" sz="2200" b="1" baseline="-25000" dirty="0">
                          <a:latin typeface="+mj-lt"/>
                          <a:ea typeface="Calibri"/>
                          <a:cs typeface="Times New Roman"/>
                        </a:rPr>
                        <a:t>2</a:t>
                      </a:r>
                      <a:r>
                        <a:rPr lang="en-US" sz="2200" b="1" dirty="0">
                          <a:latin typeface="+mj-lt"/>
                          <a:ea typeface="Calibri"/>
                          <a:cs typeface="Times New Roman"/>
                        </a:rPr>
                        <a:t>Cl</a:t>
                      </a:r>
                      <a:r>
                        <a:rPr lang="en-US" sz="2200" b="1" baseline="-25000" dirty="0">
                          <a:latin typeface="+mj-lt"/>
                          <a:ea typeface="Calibri"/>
                          <a:cs typeface="Times New Roman"/>
                        </a:rPr>
                        <a:t>2</a:t>
                      </a:r>
                      <a:endParaRPr lang="hr-HR" sz="2200" b="1" dirty="0">
                        <a:latin typeface="+mj-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kern="1200" dirty="0" smtClean="0">
                          <a:solidFill>
                            <a:schemeClr val="tx1"/>
                          </a:solidFill>
                          <a:latin typeface="+mn-lt"/>
                          <a:ea typeface="+mn-ea"/>
                          <a:cs typeface="+mn-cs"/>
                        </a:rPr>
                        <a:t>only starting materials</a:t>
                      </a:r>
                      <a:endParaRPr lang="hr-HR" sz="2200" b="1" kern="1200" dirty="0">
                        <a:solidFill>
                          <a:schemeClr val="tx1"/>
                        </a:solidFill>
                        <a:latin typeface="+mn-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bl>
          </a:graphicData>
        </a:graphic>
      </p:graphicFrame>
      <p:graphicFrame>
        <p:nvGraphicFramePr>
          <p:cNvPr id="1126" name="Object 102"/>
          <p:cNvGraphicFramePr>
            <a:graphicFrameLocks noChangeAspect="1"/>
          </p:cNvGraphicFramePr>
          <p:nvPr/>
        </p:nvGraphicFramePr>
        <p:xfrm>
          <a:off x="14501788" y="34618691"/>
          <a:ext cx="1220787" cy="723900"/>
        </p:xfrm>
        <a:graphic>
          <a:graphicData uri="http://schemas.openxmlformats.org/presentationml/2006/ole">
            <p:oleObj spid="_x0000_s1126" name="CS ChemDraw Drawing" r:id="rId32" imgW="1220400" imgH="723600" progId="ChemDraw.Document.6.0">
              <p:embed/>
            </p:oleObj>
          </a:graphicData>
        </a:graphic>
      </p:graphicFrame>
      <p:graphicFrame>
        <p:nvGraphicFramePr>
          <p:cNvPr id="1127" name="Object 103"/>
          <p:cNvGraphicFramePr>
            <a:graphicFrameLocks noChangeAspect="1"/>
          </p:cNvGraphicFramePr>
          <p:nvPr/>
        </p:nvGraphicFramePr>
        <p:xfrm>
          <a:off x="16573490" y="34690129"/>
          <a:ext cx="1201737" cy="723900"/>
        </p:xfrm>
        <a:graphic>
          <a:graphicData uri="http://schemas.openxmlformats.org/presentationml/2006/ole">
            <p:oleObj spid="_x0000_s1127" name="CS ChemDraw Drawing" r:id="rId33" imgW="1201680" imgH="723960" progId="ChemDraw.Document.6.0">
              <p:embed/>
            </p:oleObj>
          </a:graphicData>
        </a:graphic>
      </p:graphicFrame>
      <p:graphicFrame>
        <p:nvGraphicFramePr>
          <p:cNvPr id="1128" name="Object 104"/>
          <p:cNvGraphicFramePr>
            <a:graphicFrameLocks noChangeAspect="1"/>
          </p:cNvGraphicFramePr>
          <p:nvPr/>
        </p:nvGraphicFramePr>
        <p:xfrm>
          <a:off x="14358912" y="35761699"/>
          <a:ext cx="1312863" cy="723900"/>
        </p:xfrm>
        <a:graphic>
          <a:graphicData uri="http://schemas.openxmlformats.org/presentationml/2006/ole">
            <p:oleObj spid="_x0000_s1128" name="CS ChemDraw Drawing" r:id="rId34" imgW="1312560" imgH="723600" progId="ChemDraw.Document.6.0">
              <p:embed/>
            </p:oleObj>
          </a:graphicData>
        </a:graphic>
      </p:graphicFrame>
      <p:graphicFrame>
        <p:nvGraphicFramePr>
          <p:cNvPr id="1129" name="Object 105"/>
          <p:cNvGraphicFramePr>
            <a:graphicFrameLocks noChangeAspect="1"/>
          </p:cNvGraphicFramePr>
          <p:nvPr/>
        </p:nvGraphicFramePr>
        <p:xfrm>
          <a:off x="16573490" y="35761699"/>
          <a:ext cx="1201737" cy="723900"/>
        </p:xfrm>
        <a:graphic>
          <a:graphicData uri="http://schemas.openxmlformats.org/presentationml/2006/ole">
            <p:oleObj spid="_x0000_s1129" name="CS ChemDraw Drawing" r:id="rId35" imgW="1201320" imgH="724680" progId="ChemDraw.Document.6.0">
              <p:embed/>
            </p:oleObj>
          </a:graphicData>
        </a:graphic>
      </p:graphicFrame>
      <p:graphicFrame>
        <p:nvGraphicFramePr>
          <p:cNvPr id="1130" name="Object 106"/>
          <p:cNvGraphicFramePr>
            <a:graphicFrameLocks noChangeAspect="1"/>
          </p:cNvGraphicFramePr>
          <p:nvPr/>
        </p:nvGraphicFramePr>
        <p:xfrm>
          <a:off x="14358912" y="36904707"/>
          <a:ext cx="1820863" cy="723900"/>
        </p:xfrm>
        <a:graphic>
          <a:graphicData uri="http://schemas.openxmlformats.org/presentationml/2006/ole">
            <p:oleObj spid="_x0000_s1130" name="CS ChemDraw Drawing" r:id="rId36" imgW="1827720" imgH="723600" progId="ChemDraw.Document.6.0">
              <p:embed/>
            </p:oleObj>
          </a:graphicData>
        </a:graphic>
      </p:graphicFrame>
      <p:graphicFrame>
        <p:nvGraphicFramePr>
          <p:cNvPr id="1131" name="Object 107"/>
          <p:cNvGraphicFramePr>
            <a:graphicFrameLocks noChangeAspect="1"/>
          </p:cNvGraphicFramePr>
          <p:nvPr/>
        </p:nvGraphicFramePr>
        <p:xfrm>
          <a:off x="16502052" y="36976145"/>
          <a:ext cx="1801813" cy="723900"/>
        </p:xfrm>
        <a:graphic>
          <a:graphicData uri="http://schemas.openxmlformats.org/presentationml/2006/ole">
            <p:oleObj spid="_x0000_s1131" name="CS ChemDraw Drawing" r:id="rId37" imgW="1808640" imgH="723600" progId="ChemDraw.Document.6.0">
              <p:embed/>
            </p:oleObj>
          </a:graphicData>
        </a:graphic>
      </p:graphicFrame>
      <p:sp>
        <p:nvSpPr>
          <p:cNvPr id="150" name="TextBox 149"/>
          <p:cNvSpPr txBox="1"/>
          <p:nvPr/>
        </p:nvSpPr>
        <p:spPr>
          <a:xfrm>
            <a:off x="12644400" y="37761963"/>
            <a:ext cx="9572692" cy="1538883"/>
          </a:xfrm>
          <a:prstGeom prst="rect">
            <a:avLst/>
          </a:prstGeom>
          <a:noFill/>
        </p:spPr>
        <p:txBody>
          <a:bodyPr wrap="square" rtlCol="0">
            <a:spAutoFit/>
          </a:bodyPr>
          <a:lstStyle/>
          <a:p>
            <a:pPr algn="ctr"/>
            <a:r>
              <a:rPr lang="en-US" sz="2200" baseline="30000" dirty="0" smtClean="0"/>
              <a:t>a</a:t>
            </a:r>
            <a:r>
              <a:rPr lang="en-US" sz="2200" dirty="0" smtClean="0"/>
              <a:t> Reaction conditions: A solution of </a:t>
            </a:r>
            <a:r>
              <a:rPr lang="en-US" sz="2200" b="1" dirty="0" smtClean="0"/>
              <a:t>7</a:t>
            </a:r>
            <a:r>
              <a:rPr lang="en-US" sz="2200" dirty="0" smtClean="0"/>
              <a:t> (1.2 M), </a:t>
            </a:r>
            <a:r>
              <a:rPr lang="en-US" sz="2200" b="1" dirty="0" smtClean="0"/>
              <a:t>5</a:t>
            </a:r>
            <a:r>
              <a:rPr lang="en-US" sz="2200" dirty="0" smtClean="0"/>
              <a:t> (1 M), </a:t>
            </a:r>
            <a:r>
              <a:rPr lang="en-US" sz="2200" b="1" dirty="0" smtClean="0"/>
              <a:t>8</a:t>
            </a:r>
            <a:r>
              <a:rPr lang="en-US" sz="2200" dirty="0" smtClean="0"/>
              <a:t> (1.1 M) in DMF were mixed through pumps into a T-mixer at a total flow rate of 0.167 </a:t>
            </a:r>
            <a:r>
              <a:rPr lang="en-US" sz="2200" dirty="0" err="1" smtClean="0"/>
              <a:t>mL</a:t>
            </a:r>
            <a:r>
              <a:rPr lang="en-US" sz="2200" dirty="0" smtClean="0"/>
              <a:t>/min. </a:t>
            </a:r>
            <a:r>
              <a:rPr lang="en-US" sz="2200" baseline="30000" dirty="0" smtClean="0"/>
              <a:t>b</a:t>
            </a:r>
            <a:r>
              <a:rPr lang="en-US" sz="2200" dirty="0" smtClean="0"/>
              <a:t> Conversion is based on </a:t>
            </a:r>
            <a:r>
              <a:rPr lang="en-US" sz="2200" baseline="30000" dirty="0" smtClean="0"/>
              <a:t>1</a:t>
            </a:r>
            <a:r>
              <a:rPr lang="en-US" sz="2200" dirty="0" smtClean="0"/>
              <a:t>H NMR analysis of crude materials.</a:t>
            </a:r>
            <a:endParaRPr lang="hr-HR" sz="2200" dirty="0" smtClean="0"/>
          </a:p>
          <a:p>
            <a:endParaRPr lang="hr-HR" sz="2800" dirty="0"/>
          </a:p>
        </p:txBody>
      </p:sp>
      <p:sp>
        <p:nvSpPr>
          <p:cNvPr id="18" name="Rounded Rectangle 17"/>
          <p:cNvSpPr/>
          <p:nvPr/>
        </p:nvSpPr>
        <p:spPr bwMode="auto">
          <a:xfrm>
            <a:off x="1357196" y="5829177"/>
            <a:ext cx="5072098" cy="1214446"/>
          </a:xfrm>
          <a:prstGeom prst="roundRect">
            <a:avLst/>
          </a:prstGeom>
          <a:solidFill>
            <a:srgbClr val="92D050"/>
          </a:solidFill>
          <a:ln>
            <a:solidFill>
              <a:srgbClr val="92D050"/>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98600" tIns="49300" rIns="98600" bIns="49300" rtlCol="0" anchor="ctr"/>
          <a:lstStyle/>
          <a:p>
            <a:pPr algn="ctr" defTabSz="3983362"/>
            <a:endParaRPr lang="hr-HR" sz="5200" b="1" dirty="0" smtClean="0">
              <a:solidFill>
                <a:schemeClr val="accent2">
                  <a:lumMod val="75000"/>
                </a:schemeClr>
              </a:solidFill>
              <a:cs typeface="+mn-cs"/>
            </a:endParaRPr>
          </a:p>
        </p:txBody>
      </p:sp>
      <p:sp>
        <p:nvSpPr>
          <p:cNvPr id="151" name="TextBox 150"/>
          <p:cNvSpPr txBox="1"/>
          <p:nvPr/>
        </p:nvSpPr>
        <p:spPr>
          <a:xfrm>
            <a:off x="1428634" y="5972053"/>
            <a:ext cx="4929222" cy="923330"/>
          </a:xfrm>
          <a:prstGeom prst="rect">
            <a:avLst/>
          </a:prstGeom>
          <a:noFill/>
        </p:spPr>
        <p:txBody>
          <a:bodyPr wrap="square" rtlCol="0">
            <a:spAutoFit/>
          </a:bodyPr>
          <a:lstStyle/>
          <a:p>
            <a:pPr algn="ctr"/>
            <a:r>
              <a:rPr lang="hr-HR" sz="5400" b="1" dirty="0" smtClean="0"/>
              <a:t>Introduction</a:t>
            </a:r>
            <a:endParaRPr lang="hr-HR" sz="5400" b="1" dirty="0"/>
          </a:p>
        </p:txBody>
      </p:sp>
      <p:sp>
        <p:nvSpPr>
          <p:cNvPr id="152" name="Rounded Rectangle 151"/>
          <p:cNvSpPr/>
          <p:nvPr/>
        </p:nvSpPr>
        <p:spPr bwMode="auto">
          <a:xfrm>
            <a:off x="23288662" y="31904047"/>
            <a:ext cx="10644262" cy="7000924"/>
          </a:xfrm>
          <a:prstGeom prst="roundRect">
            <a:avLst/>
          </a:prstGeom>
          <a:solidFill>
            <a:schemeClr val="bg1">
              <a:lumMod val="85000"/>
              <a:alpha val="80000"/>
            </a:schemeClr>
          </a:solidFill>
          <a:ln>
            <a:solidFill>
              <a:schemeClr val="accent3">
                <a:lumMod val="75000"/>
                <a:alpha val="12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98600" tIns="49300" rIns="98600" bIns="49300" rtlCol="0" anchor="ctr"/>
          <a:lstStyle/>
          <a:p>
            <a:pPr algn="ctr" defTabSz="3983362"/>
            <a:endParaRPr lang="hr-HR" sz="5200" b="1" dirty="0" smtClean="0">
              <a:solidFill>
                <a:schemeClr val="accent2">
                  <a:lumMod val="75000"/>
                </a:schemeClr>
              </a:solidFill>
              <a:cs typeface="+mn-cs"/>
            </a:endParaRPr>
          </a:p>
        </p:txBody>
      </p:sp>
      <p:sp>
        <p:nvSpPr>
          <p:cNvPr id="154" name="TextBox 153"/>
          <p:cNvSpPr txBox="1"/>
          <p:nvPr/>
        </p:nvSpPr>
        <p:spPr>
          <a:xfrm>
            <a:off x="23931604" y="32046923"/>
            <a:ext cx="9429816" cy="923330"/>
          </a:xfrm>
          <a:prstGeom prst="rect">
            <a:avLst/>
          </a:prstGeom>
          <a:noFill/>
        </p:spPr>
        <p:txBody>
          <a:bodyPr wrap="square" rtlCol="0">
            <a:spAutoFit/>
          </a:bodyPr>
          <a:lstStyle/>
          <a:p>
            <a:pPr algn="ctr"/>
            <a:r>
              <a:rPr lang="en-US" sz="5400" b="1" dirty="0" smtClean="0"/>
              <a:t>Hydrogenation</a:t>
            </a:r>
            <a:endParaRPr lang="hr-HR" sz="5400" b="1" dirty="0"/>
          </a:p>
        </p:txBody>
      </p:sp>
      <p:graphicFrame>
        <p:nvGraphicFramePr>
          <p:cNvPr id="1134" name="Object 110"/>
          <p:cNvGraphicFramePr>
            <a:graphicFrameLocks noChangeAspect="1"/>
          </p:cNvGraphicFramePr>
          <p:nvPr/>
        </p:nvGraphicFramePr>
        <p:xfrm>
          <a:off x="24003042" y="32975617"/>
          <a:ext cx="9366250" cy="1689100"/>
        </p:xfrm>
        <a:graphic>
          <a:graphicData uri="http://schemas.openxmlformats.org/presentationml/2006/ole">
            <p:oleObj spid="_x0000_s1134" name="CS ChemDraw Drawing" r:id="rId38" imgW="9366480" imgH="1688760" progId="ChemDraw.Document.6.0">
              <p:embed/>
            </p:oleObj>
          </a:graphicData>
        </a:graphic>
      </p:graphicFrame>
      <p:graphicFrame>
        <p:nvGraphicFramePr>
          <p:cNvPr id="158" name="Table 157"/>
          <p:cNvGraphicFramePr>
            <a:graphicFrameLocks noGrp="1"/>
          </p:cNvGraphicFramePr>
          <p:nvPr/>
        </p:nvGraphicFramePr>
        <p:xfrm>
          <a:off x="24717422" y="34690129"/>
          <a:ext cx="7643868" cy="1542288"/>
        </p:xfrm>
        <a:graphic>
          <a:graphicData uri="http://schemas.openxmlformats.org/drawingml/2006/table">
            <a:tbl>
              <a:tblPr/>
              <a:tblGrid>
                <a:gridCol w="2547956"/>
                <a:gridCol w="2547956"/>
                <a:gridCol w="2547956"/>
              </a:tblGrid>
              <a:tr h="714380">
                <a:tc>
                  <a:txBody>
                    <a:bodyPr/>
                    <a:lstStyle/>
                    <a:p>
                      <a:pPr algn="ctr">
                        <a:lnSpc>
                          <a:spcPct val="115000"/>
                        </a:lnSpc>
                        <a:spcAft>
                          <a:spcPts val="0"/>
                        </a:spcAft>
                      </a:pPr>
                      <a:r>
                        <a:rPr lang="en-US" sz="2200" b="1" dirty="0">
                          <a:latin typeface="+mn-lt"/>
                          <a:ea typeface="Calibri"/>
                          <a:cs typeface="Times New Roman"/>
                        </a:rPr>
                        <a:t>concentration</a:t>
                      </a:r>
                      <a:endParaRPr lang="hr-HR" sz="2200" b="1" dirty="0">
                        <a:latin typeface="+mn-lt"/>
                        <a:ea typeface="Calibri"/>
                        <a:cs typeface="Times New Roman"/>
                      </a:endParaRPr>
                    </a:p>
                    <a:p>
                      <a:pPr algn="ctr">
                        <a:lnSpc>
                          <a:spcPct val="115000"/>
                        </a:lnSpc>
                        <a:spcAft>
                          <a:spcPts val="0"/>
                        </a:spcAft>
                      </a:pPr>
                      <a:r>
                        <a:rPr lang="en-US" sz="2200" b="1" dirty="0">
                          <a:latin typeface="+mn-lt"/>
                          <a:ea typeface="Calibri"/>
                          <a:cs typeface="Times New Roman"/>
                        </a:rPr>
                        <a:t>(mg/</a:t>
                      </a:r>
                      <a:r>
                        <a:rPr lang="en-US" sz="2200" b="1" dirty="0" err="1">
                          <a:latin typeface="+mn-lt"/>
                          <a:ea typeface="Calibri"/>
                          <a:cs typeface="Times New Roman"/>
                        </a:rPr>
                        <a:t>mL</a:t>
                      </a:r>
                      <a:r>
                        <a:rPr lang="en-US" sz="2200" b="1" dirty="0">
                          <a:latin typeface="+mn-lt"/>
                          <a:ea typeface="Calibri"/>
                          <a:cs typeface="Times New Roman"/>
                        </a:rPr>
                        <a:t>)</a:t>
                      </a:r>
                      <a:endParaRPr lang="hr-HR" sz="2200" b="1" dirty="0">
                        <a:latin typeface="+mn-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a:latin typeface="+mn-lt"/>
                          <a:ea typeface="Calibri"/>
                          <a:cs typeface="Times New Roman"/>
                        </a:rPr>
                        <a:t>catalyst</a:t>
                      </a:r>
                      <a:endParaRPr lang="hr-HR" sz="2200" b="1" dirty="0">
                        <a:latin typeface="+mn-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200" b="1" dirty="0">
                          <a:latin typeface="+mn-lt"/>
                          <a:ea typeface="Calibri"/>
                          <a:cs typeface="Times New Roman"/>
                        </a:rPr>
                        <a:t>commentary</a:t>
                      </a:r>
                      <a:endParaRPr lang="hr-HR" sz="2200" b="1" dirty="0">
                        <a:latin typeface="+mn-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lgn="ctr">
                        <a:lnSpc>
                          <a:spcPct val="115000"/>
                        </a:lnSpc>
                        <a:spcAft>
                          <a:spcPts val="0"/>
                        </a:spcAft>
                      </a:pPr>
                      <a:r>
                        <a:rPr lang="en-US" sz="2200" b="1" dirty="0">
                          <a:latin typeface="+mn-lt"/>
                          <a:ea typeface="Calibri"/>
                          <a:cs typeface="Times New Roman"/>
                        </a:rPr>
                        <a:t>12.4</a:t>
                      </a:r>
                      <a:endParaRPr lang="hr-HR" sz="2200" b="1" dirty="0">
                        <a:latin typeface="+mn-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n-lt"/>
                          <a:ea typeface="Calibri"/>
                          <a:cs typeface="Times New Roman"/>
                        </a:rPr>
                        <a:t>Pd/CaCO</a:t>
                      </a:r>
                      <a:r>
                        <a:rPr lang="en-US" sz="2200" b="1" baseline="-25000" dirty="0">
                          <a:latin typeface="+mn-lt"/>
                          <a:ea typeface="Calibri"/>
                          <a:cs typeface="Times New Roman"/>
                        </a:rPr>
                        <a:t>3</a:t>
                      </a:r>
                      <a:r>
                        <a:rPr lang="en-US" sz="2200" b="1" dirty="0">
                          <a:latin typeface="+mn-lt"/>
                          <a:ea typeface="Calibri"/>
                          <a:cs typeface="Times New Roman"/>
                        </a:rPr>
                        <a:t>/</a:t>
                      </a:r>
                      <a:r>
                        <a:rPr lang="en-US" sz="2200" b="1" dirty="0" err="1">
                          <a:latin typeface="+mn-lt"/>
                          <a:ea typeface="Calibri"/>
                          <a:cs typeface="Times New Roman"/>
                        </a:rPr>
                        <a:t>Pb</a:t>
                      </a:r>
                      <a:endParaRPr lang="hr-HR" sz="2200" b="1" dirty="0">
                        <a:latin typeface="+mn-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n-lt"/>
                          <a:ea typeface="Calibri"/>
                          <a:cs typeface="Times New Roman"/>
                        </a:rPr>
                        <a:t>product</a:t>
                      </a:r>
                      <a:endParaRPr lang="hr-HR" sz="2200" b="1" dirty="0">
                        <a:latin typeface="+mn-lt"/>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357190">
                <a:tc>
                  <a:txBody>
                    <a:bodyPr/>
                    <a:lstStyle/>
                    <a:p>
                      <a:pPr algn="ctr">
                        <a:lnSpc>
                          <a:spcPct val="115000"/>
                        </a:lnSpc>
                        <a:spcAft>
                          <a:spcPts val="0"/>
                        </a:spcAft>
                      </a:pPr>
                      <a:r>
                        <a:rPr lang="en-US" sz="2200" b="1">
                          <a:latin typeface="+mn-lt"/>
                          <a:ea typeface="Calibri"/>
                          <a:cs typeface="Times New Roman"/>
                        </a:rPr>
                        <a:t>12.4</a:t>
                      </a:r>
                      <a:endParaRPr lang="hr-HR" sz="2200" b="1">
                        <a:latin typeface="+mn-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n-lt"/>
                          <a:ea typeface="Calibri"/>
                          <a:cs typeface="Times New Roman"/>
                        </a:rPr>
                        <a:t>Pd/BaSO</a:t>
                      </a:r>
                      <a:r>
                        <a:rPr lang="en-US" sz="2200" b="1" baseline="-25000" dirty="0">
                          <a:latin typeface="+mn-lt"/>
                          <a:ea typeface="Calibri"/>
                          <a:cs typeface="Times New Roman"/>
                        </a:rPr>
                        <a:t>4</a:t>
                      </a:r>
                      <a:r>
                        <a:rPr lang="en-US" sz="2200" b="1" dirty="0">
                          <a:latin typeface="+mn-lt"/>
                          <a:ea typeface="Calibri"/>
                          <a:cs typeface="Times New Roman"/>
                        </a:rPr>
                        <a:t>/</a:t>
                      </a:r>
                      <a:r>
                        <a:rPr lang="en-US" sz="2200" b="1" dirty="0" err="1">
                          <a:latin typeface="+mn-lt"/>
                          <a:ea typeface="Calibri"/>
                          <a:cs typeface="Times New Roman"/>
                        </a:rPr>
                        <a:t>quinoline</a:t>
                      </a:r>
                      <a:endParaRPr lang="hr-HR" sz="2200" b="1" dirty="0">
                        <a:latin typeface="+mn-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US" sz="2200" b="1" dirty="0">
                          <a:latin typeface="+mn-lt"/>
                          <a:ea typeface="Calibri"/>
                          <a:cs typeface="Times New Roman"/>
                        </a:rPr>
                        <a:t>-</a:t>
                      </a:r>
                      <a:endParaRPr lang="hr-HR" sz="2200" b="1" dirty="0">
                        <a:latin typeface="+mn-lt"/>
                        <a:ea typeface="Calibri"/>
                        <a:cs typeface="Times New Roman"/>
                      </a:endParaRPr>
                    </a:p>
                  </a:txBody>
                  <a:tcPr marL="68580" marR="6858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bl>
          </a:graphicData>
        </a:graphic>
      </p:graphicFrame>
      <p:pic>
        <p:nvPicPr>
          <p:cNvPr id="159" name="Picture 968"/>
          <p:cNvPicPr>
            <a:picLocks noChangeAspect="1" noChangeArrowheads="1"/>
          </p:cNvPicPr>
          <p:nvPr/>
        </p:nvPicPr>
        <p:blipFill>
          <a:blip r:embed="rId39" cstate="print">
            <a:extLst>
              <a:ext uri="{28A0092B-C50C-407E-A947-70E740481C1C}">
                <a14:useLocalDpi xmlns:a14="http://schemas.microsoft.com/office/drawing/2010/main" xmlns="" val="0"/>
              </a:ext>
            </a:extLst>
          </a:blip>
          <a:srcRect/>
          <a:stretch>
            <a:fillRect/>
          </a:stretch>
        </p:blipFill>
        <p:spPr bwMode="auto">
          <a:xfrm>
            <a:off x="27503504" y="36261765"/>
            <a:ext cx="2478493" cy="1857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0" name="Rectangle 159"/>
          <p:cNvSpPr/>
          <p:nvPr/>
        </p:nvSpPr>
        <p:spPr>
          <a:xfrm>
            <a:off x="26574810" y="38190591"/>
            <a:ext cx="4702714" cy="523220"/>
          </a:xfrm>
          <a:prstGeom prst="rect">
            <a:avLst/>
          </a:prstGeom>
        </p:spPr>
        <p:txBody>
          <a:bodyPr wrap="square">
            <a:spAutoFit/>
          </a:bodyPr>
          <a:lstStyle/>
          <a:p>
            <a:pPr algn="r"/>
            <a:r>
              <a:rPr lang="en-US" sz="2800" b="1" dirty="0" smtClean="0">
                <a:latin typeface="Calibri" pitchFamily="34" charset="0"/>
              </a:rPr>
              <a:t>Figure 1</a:t>
            </a:r>
            <a:r>
              <a:rPr lang="en-US" sz="2800" dirty="0" smtClean="0">
                <a:latin typeface="Calibri" pitchFamily="34" charset="0"/>
              </a:rPr>
              <a:t>. </a:t>
            </a:r>
            <a:r>
              <a:rPr lang="en-US" sz="2800" dirty="0" err="1">
                <a:latin typeface="Calibri" pitchFamily="34" charset="0"/>
              </a:rPr>
              <a:t>ThalesNano</a:t>
            </a:r>
            <a:r>
              <a:rPr lang="en-US" sz="2800" dirty="0">
                <a:latin typeface="Calibri" pitchFamily="34" charset="0"/>
              </a:rPr>
              <a:t> H-Cube®</a:t>
            </a:r>
            <a:endParaRPr lang="en-IE" sz="2800" b="1" dirty="0"/>
          </a:p>
        </p:txBody>
      </p:sp>
      <p:sp>
        <p:nvSpPr>
          <p:cNvPr id="161" name="Rectangle à coins arrondis 113"/>
          <p:cNvSpPr/>
          <p:nvPr/>
        </p:nvSpPr>
        <p:spPr bwMode="auto">
          <a:xfrm>
            <a:off x="1214320" y="43477002"/>
            <a:ext cx="33781818" cy="3328848"/>
          </a:xfrm>
          <a:prstGeom prst="roundRect">
            <a:avLst>
              <a:gd name="adj" fmla="val 7206"/>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3694113" rtl="0" eaLnBrk="1" fontAlgn="base" latinLnBrk="0" hangingPunct="1">
              <a:lnSpc>
                <a:spcPct val="100000"/>
              </a:lnSpc>
              <a:spcBef>
                <a:spcPct val="0"/>
              </a:spcBef>
              <a:spcAft>
                <a:spcPct val="0"/>
              </a:spcAft>
              <a:buClrTx/>
              <a:buSzTx/>
              <a:buFontTx/>
              <a:buNone/>
              <a:tabLst/>
            </a:pPr>
            <a:endParaRPr kumimoji="0" lang="en-IE" sz="7400" b="0" i="0" u="none" strike="noStrike" cap="none" normalizeH="0" baseline="0" smtClean="0">
              <a:ln>
                <a:noFill/>
              </a:ln>
              <a:solidFill>
                <a:schemeClr val="tx1"/>
              </a:solidFill>
              <a:effectLst/>
              <a:latin typeface="Arial" charset="0"/>
            </a:endParaRPr>
          </a:p>
        </p:txBody>
      </p:sp>
      <p:sp>
        <p:nvSpPr>
          <p:cNvPr id="163" name="TextBox 162"/>
          <p:cNvSpPr txBox="1"/>
          <p:nvPr/>
        </p:nvSpPr>
        <p:spPr>
          <a:xfrm>
            <a:off x="1285758" y="41048111"/>
            <a:ext cx="33566364" cy="2062103"/>
          </a:xfrm>
          <a:prstGeom prst="rect">
            <a:avLst/>
          </a:prstGeom>
          <a:noFill/>
        </p:spPr>
        <p:txBody>
          <a:bodyPr wrap="square" rtlCol="0">
            <a:spAutoFit/>
          </a:bodyPr>
          <a:lstStyle/>
          <a:p>
            <a:pPr algn="ctr"/>
            <a:r>
              <a:rPr lang="hr-HR" sz="3200" dirty="0" smtClean="0"/>
              <a:t>                                                                  </a:t>
            </a:r>
            <a:r>
              <a:rPr lang="en-US" sz="3200" dirty="0" smtClean="0"/>
              <a:t>Our idea was to integrate all of the steps of this synthetic sequence in a continuous flow operation, whereby the experimental details such as the choice of the solvent and purification of the products are of utmost importance. Once we discovered the synthetic route, we will be able to systematically optimize and improve it. We have been investigating reactions of </a:t>
            </a:r>
            <a:r>
              <a:rPr lang="en-US" sz="3200" dirty="0" err="1" smtClean="0"/>
              <a:t>Bestmann-Ohira</a:t>
            </a:r>
            <a:r>
              <a:rPr lang="en-US" sz="3200" dirty="0" smtClean="0"/>
              <a:t> and </a:t>
            </a:r>
            <a:r>
              <a:rPr lang="en-US" sz="3200" dirty="0" err="1" smtClean="0"/>
              <a:t>Sonogashira</a:t>
            </a:r>
            <a:r>
              <a:rPr lang="en-US" sz="3200" dirty="0" smtClean="0"/>
              <a:t> using </a:t>
            </a:r>
            <a:r>
              <a:rPr lang="en-US" sz="3200" dirty="0" err="1" smtClean="0"/>
              <a:t>Vapourtec</a:t>
            </a:r>
            <a:r>
              <a:rPr lang="en-US" sz="3200" dirty="0" smtClean="0"/>
              <a:t> (R- and modern E-series) machines.</a:t>
            </a:r>
            <a:r>
              <a:rPr lang="hr-HR" sz="3200" dirty="0" smtClean="0"/>
              <a:t> </a:t>
            </a:r>
            <a:r>
              <a:rPr lang="en-US" sz="3200" dirty="0" smtClean="0"/>
              <a:t>The final step was catalytic hydrogenation, which was conducted in the H-Cube unit from </a:t>
            </a:r>
            <a:r>
              <a:rPr lang="en-US" sz="3200" dirty="0" err="1" smtClean="0"/>
              <a:t>ThalesNano</a:t>
            </a:r>
            <a:r>
              <a:rPr lang="en-US" sz="3200" dirty="0" smtClean="0"/>
              <a:t> (</a:t>
            </a:r>
            <a:r>
              <a:rPr lang="hr-HR" sz="3200" dirty="0" smtClean="0"/>
              <a:t>F</a:t>
            </a:r>
            <a:r>
              <a:rPr lang="en-US" sz="3200" dirty="0" err="1" smtClean="0"/>
              <a:t>igure</a:t>
            </a:r>
            <a:r>
              <a:rPr lang="en-US" sz="3200" dirty="0" smtClean="0"/>
              <a:t> </a:t>
            </a:r>
            <a:r>
              <a:rPr lang="hr-HR" sz="3200" dirty="0" smtClean="0"/>
              <a:t>1</a:t>
            </a:r>
            <a:r>
              <a:rPr lang="en-US" sz="3200" dirty="0" smtClean="0"/>
              <a:t>). </a:t>
            </a:r>
            <a:endParaRPr lang="hr-HR" sz="3200" dirty="0"/>
          </a:p>
        </p:txBody>
      </p:sp>
      <p:sp>
        <p:nvSpPr>
          <p:cNvPr id="166" name="Rectangle à coins arrondis 113"/>
          <p:cNvSpPr/>
          <p:nvPr/>
        </p:nvSpPr>
        <p:spPr bwMode="auto">
          <a:xfrm>
            <a:off x="1285758" y="40905235"/>
            <a:ext cx="33638372" cy="2281269"/>
          </a:xfrm>
          <a:prstGeom prst="roundRect">
            <a:avLst>
              <a:gd name="adj" fmla="val 7206"/>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3694113" rtl="0" eaLnBrk="1" fontAlgn="base" latinLnBrk="0" hangingPunct="1">
              <a:lnSpc>
                <a:spcPct val="100000"/>
              </a:lnSpc>
              <a:spcBef>
                <a:spcPct val="0"/>
              </a:spcBef>
              <a:spcAft>
                <a:spcPct val="0"/>
              </a:spcAft>
              <a:buClrTx/>
              <a:buSzTx/>
              <a:buFontTx/>
              <a:buNone/>
              <a:tabLst/>
            </a:pPr>
            <a:endParaRPr kumimoji="0" lang="en-IE" sz="7400" b="0" i="0" u="none" strike="noStrike" cap="none" normalizeH="0" baseline="0" smtClean="0">
              <a:ln>
                <a:noFill/>
              </a:ln>
              <a:solidFill>
                <a:schemeClr val="tx1"/>
              </a:solidFill>
              <a:effectLst/>
              <a:latin typeface="Arial" charset="0"/>
            </a:endParaRPr>
          </a:p>
        </p:txBody>
      </p:sp>
      <p:sp>
        <p:nvSpPr>
          <p:cNvPr id="162" name="Rounded Rectangle 161"/>
          <p:cNvSpPr/>
          <p:nvPr/>
        </p:nvSpPr>
        <p:spPr bwMode="auto">
          <a:xfrm>
            <a:off x="1285758" y="40405169"/>
            <a:ext cx="5072098" cy="1214446"/>
          </a:xfrm>
          <a:prstGeom prst="roundRect">
            <a:avLst/>
          </a:prstGeom>
          <a:solidFill>
            <a:srgbClr val="92D050"/>
          </a:solidFill>
          <a:ln>
            <a:solidFill>
              <a:srgbClr val="92D050"/>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98600" tIns="49300" rIns="98600" bIns="49300" rtlCol="0" anchor="ctr"/>
          <a:lstStyle/>
          <a:p>
            <a:pPr algn="ctr" defTabSz="3983362"/>
            <a:endParaRPr lang="hr-HR" sz="5200" b="1" dirty="0" smtClean="0">
              <a:solidFill>
                <a:schemeClr val="accent2">
                  <a:lumMod val="75000"/>
                </a:schemeClr>
              </a:solidFill>
              <a:cs typeface="+mn-cs"/>
            </a:endParaRPr>
          </a:p>
        </p:txBody>
      </p:sp>
      <p:sp>
        <p:nvSpPr>
          <p:cNvPr id="167" name="TextBox 166"/>
          <p:cNvSpPr txBox="1"/>
          <p:nvPr/>
        </p:nvSpPr>
        <p:spPr>
          <a:xfrm>
            <a:off x="1357196" y="40619483"/>
            <a:ext cx="4857784" cy="923330"/>
          </a:xfrm>
          <a:prstGeom prst="rect">
            <a:avLst/>
          </a:prstGeom>
          <a:noFill/>
        </p:spPr>
        <p:txBody>
          <a:bodyPr wrap="square" rtlCol="0">
            <a:spAutoFit/>
          </a:bodyPr>
          <a:lstStyle/>
          <a:p>
            <a:pPr algn="ctr"/>
            <a:r>
              <a:rPr lang="hr-HR" sz="5400" b="1" dirty="0" smtClean="0"/>
              <a:t>Conclusion</a:t>
            </a:r>
            <a:endParaRPr lang="hr-HR" sz="5400" b="1" dirty="0"/>
          </a:p>
        </p:txBody>
      </p:sp>
      <p:sp>
        <p:nvSpPr>
          <p:cNvPr id="168" name="Rounded Rectangle 167"/>
          <p:cNvSpPr/>
          <p:nvPr/>
        </p:nvSpPr>
        <p:spPr bwMode="auto">
          <a:xfrm>
            <a:off x="1214320" y="42905499"/>
            <a:ext cx="9644130" cy="1214446"/>
          </a:xfrm>
          <a:prstGeom prst="roundRect">
            <a:avLst/>
          </a:prstGeom>
          <a:solidFill>
            <a:srgbClr val="92D050"/>
          </a:solidFill>
          <a:ln>
            <a:solidFill>
              <a:srgbClr val="92D050"/>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98600" tIns="49300" rIns="98600" bIns="49300" rtlCol="0" anchor="ctr"/>
          <a:lstStyle/>
          <a:p>
            <a:pPr algn="ctr" defTabSz="3983362"/>
            <a:endParaRPr lang="hr-HR" sz="5200" b="1" dirty="0" smtClean="0">
              <a:solidFill>
                <a:schemeClr val="accent2">
                  <a:lumMod val="75000"/>
                </a:schemeClr>
              </a:solidFill>
              <a:cs typeface="+mn-cs"/>
            </a:endParaRPr>
          </a:p>
        </p:txBody>
      </p:sp>
      <p:sp>
        <p:nvSpPr>
          <p:cNvPr id="170" name="TextBox 169"/>
          <p:cNvSpPr txBox="1"/>
          <p:nvPr/>
        </p:nvSpPr>
        <p:spPr>
          <a:xfrm>
            <a:off x="1285758" y="42905499"/>
            <a:ext cx="11930146" cy="1692771"/>
          </a:xfrm>
          <a:prstGeom prst="rect">
            <a:avLst/>
          </a:prstGeom>
          <a:noFill/>
        </p:spPr>
        <p:txBody>
          <a:bodyPr wrap="square" rtlCol="0">
            <a:spAutoFit/>
          </a:bodyPr>
          <a:lstStyle/>
          <a:p>
            <a:r>
              <a:rPr lang="en-US" sz="5200" b="1" dirty="0" smtClean="0">
                <a:latin typeface="Calibri" pitchFamily="34" charset="0"/>
              </a:rPr>
              <a:t>References and Acknowledgment</a:t>
            </a:r>
          </a:p>
          <a:p>
            <a:endParaRPr lang="hr-HR" sz="5200" dirty="0"/>
          </a:p>
        </p:txBody>
      </p:sp>
      <p:sp>
        <p:nvSpPr>
          <p:cNvPr id="171" name="TextBox 170"/>
          <p:cNvSpPr txBox="1"/>
          <p:nvPr/>
        </p:nvSpPr>
        <p:spPr>
          <a:xfrm>
            <a:off x="1214320" y="43977069"/>
            <a:ext cx="32147100" cy="3539430"/>
          </a:xfrm>
          <a:prstGeom prst="rect">
            <a:avLst/>
          </a:prstGeom>
          <a:noFill/>
        </p:spPr>
        <p:txBody>
          <a:bodyPr wrap="square" rtlCol="0">
            <a:spAutoFit/>
          </a:bodyPr>
          <a:lstStyle/>
          <a:p>
            <a:r>
              <a:rPr lang="nl-NL" sz="3200" dirty="0" smtClean="0">
                <a:latin typeface="Calibri" pitchFamily="34" charset="0"/>
              </a:rPr>
              <a:t>1. a) Lin, C. M., </a:t>
            </a:r>
            <a:r>
              <a:rPr lang="nl-NL" sz="3200" i="1" dirty="0" smtClean="0">
                <a:latin typeface="Calibri" pitchFamily="34" charset="0"/>
              </a:rPr>
              <a:t>et al, Mol. Pharmacol. </a:t>
            </a:r>
            <a:r>
              <a:rPr lang="nl-NL" sz="3200" b="1" dirty="0" smtClean="0">
                <a:latin typeface="Calibri" pitchFamily="34" charset="0"/>
              </a:rPr>
              <a:t>1988</a:t>
            </a:r>
            <a:r>
              <a:rPr lang="nl-NL" sz="3200" dirty="0" smtClean="0">
                <a:latin typeface="Calibri" pitchFamily="34" charset="0"/>
              </a:rPr>
              <a:t>, </a:t>
            </a:r>
            <a:r>
              <a:rPr lang="nl-NL" sz="3200" i="1" dirty="0" smtClean="0">
                <a:latin typeface="Calibri" pitchFamily="34" charset="0"/>
              </a:rPr>
              <a:t>34</a:t>
            </a:r>
            <a:r>
              <a:rPr lang="nl-NL" sz="3200" dirty="0" smtClean="0">
                <a:latin typeface="Calibri" pitchFamily="34" charset="0"/>
              </a:rPr>
              <a:t>, 200; b) Holt, H., </a:t>
            </a:r>
            <a:r>
              <a:rPr lang="nl-NL" sz="3200" i="1" dirty="0" smtClean="0">
                <a:latin typeface="Calibri" pitchFamily="34" charset="0"/>
              </a:rPr>
              <a:t>et al, Top. Heterocycl. Chem</a:t>
            </a:r>
            <a:r>
              <a:rPr lang="nl-NL" sz="3200" dirty="0" smtClean="0">
                <a:latin typeface="Calibri" pitchFamily="34" charset="0"/>
              </a:rPr>
              <a:t>. </a:t>
            </a:r>
            <a:r>
              <a:rPr lang="nl-NL" sz="3200" b="1" dirty="0" smtClean="0">
                <a:latin typeface="Calibri" pitchFamily="34" charset="0"/>
              </a:rPr>
              <a:t>2006</a:t>
            </a:r>
            <a:r>
              <a:rPr lang="nl-NL" sz="3200" dirty="0" smtClean="0">
                <a:latin typeface="Calibri" pitchFamily="34" charset="0"/>
              </a:rPr>
              <a:t>, </a:t>
            </a:r>
            <a:r>
              <a:rPr lang="nl-NL" sz="3200" i="1" dirty="0" smtClean="0">
                <a:latin typeface="Calibri" pitchFamily="34" charset="0"/>
              </a:rPr>
              <a:t>11</a:t>
            </a:r>
            <a:r>
              <a:rPr lang="nl-NL" sz="3200" dirty="0" smtClean="0">
                <a:latin typeface="Calibri" pitchFamily="34" charset="0"/>
              </a:rPr>
              <a:t>, 465; c) Kerr, D. J., </a:t>
            </a:r>
            <a:r>
              <a:rPr lang="nl-NL" sz="3200" i="1" dirty="0" smtClean="0">
                <a:latin typeface="Calibri" pitchFamily="34" charset="0"/>
              </a:rPr>
              <a:t>et al, Bioorg. Med. Chem</a:t>
            </a:r>
            <a:r>
              <a:rPr lang="nl-NL" sz="3200" dirty="0" smtClean="0">
                <a:latin typeface="Calibri" pitchFamily="34" charset="0"/>
              </a:rPr>
              <a:t>. </a:t>
            </a:r>
            <a:r>
              <a:rPr lang="nl-NL" sz="3200" b="1" dirty="0" smtClean="0">
                <a:latin typeface="Calibri" pitchFamily="34" charset="0"/>
              </a:rPr>
              <a:t>2007</a:t>
            </a:r>
            <a:r>
              <a:rPr lang="nl-NL" sz="3200" dirty="0" smtClean="0">
                <a:latin typeface="Calibri" pitchFamily="34" charset="0"/>
              </a:rPr>
              <a:t>, </a:t>
            </a:r>
            <a:r>
              <a:rPr lang="nl-NL" sz="3200" i="1" dirty="0" smtClean="0">
                <a:latin typeface="Calibri" pitchFamily="34" charset="0"/>
              </a:rPr>
              <a:t>15</a:t>
            </a:r>
            <a:r>
              <a:rPr lang="nl-NL" sz="3200" dirty="0" smtClean="0">
                <a:latin typeface="Calibri" pitchFamily="34" charset="0"/>
              </a:rPr>
              <a:t>, 3290.</a:t>
            </a:r>
          </a:p>
          <a:p>
            <a:r>
              <a:rPr lang="nl-NL" sz="3200" dirty="0" smtClean="0">
                <a:latin typeface="Calibri" pitchFamily="34" charset="0"/>
              </a:rPr>
              <a:t>2. a) Marrelli, M., </a:t>
            </a:r>
            <a:r>
              <a:rPr lang="nl-NL" sz="3200" i="1" dirty="0" smtClean="0">
                <a:latin typeface="Calibri" pitchFamily="34" charset="0"/>
              </a:rPr>
              <a:t>et al, Curr. Med. Chem. </a:t>
            </a:r>
            <a:r>
              <a:rPr lang="nl-NL" sz="3200" b="1" dirty="0" smtClean="0">
                <a:latin typeface="Calibri" pitchFamily="34" charset="0"/>
              </a:rPr>
              <a:t>2011</a:t>
            </a:r>
            <a:r>
              <a:rPr lang="nl-NL" sz="3200" dirty="0" smtClean="0">
                <a:latin typeface="Calibri" pitchFamily="34" charset="0"/>
              </a:rPr>
              <a:t>, </a:t>
            </a:r>
            <a:r>
              <a:rPr lang="nl-NL" sz="3200" i="1" dirty="0" smtClean="0">
                <a:latin typeface="Calibri" pitchFamily="34" charset="0"/>
              </a:rPr>
              <a:t>18</a:t>
            </a:r>
            <a:r>
              <a:rPr lang="nl-NL" sz="3200" dirty="0" smtClean="0">
                <a:latin typeface="Calibri" pitchFamily="34" charset="0"/>
              </a:rPr>
              <a:t>, 3035; b) </a:t>
            </a:r>
            <a:r>
              <a:rPr lang="da-DK" sz="3200" dirty="0" smtClean="0">
                <a:latin typeface="Calibri" pitchFamily="34" charset="0"/>
              </a:rPr>
              <a:t>Shan, Y., </a:t>
            </a:r>
            <a:r>
              <a:rPr lang="da-DK" sz="3200" i="1" dirty="0" smtClean="0">
                <a:latin typeface="Calibri" pitchFamily="34" charset="0"/>
              </a:rPr>
              <a:t>et al, Curr. Med. Chem</a:t>
            </a:r>
            <a:r>
              <a:rPr lang="da-DK" sz="3200" dirty="0" smtClean="0">
                <a:latin typeface="Calibri" pitchFamily="34" charset="0"/>
              </a:rPr>
              <a:t>. </a:t>
            </a:r>
            <a:r>
              <a:rPr lang="da-DK" sz="3200" b="1" dirty="0" smtClean="0">
                <a:latin typeface="Calibri" pitchFamily="34" charset="0"/>
              </a:rPr>
              <a:t>2011</a:t>
            </a:r>
            <a:r>
              <a:rPr lang="da-DK" sz="3200" dirty="0" smtClean="0">
                <a:latin typeface="Calibri" pitchFamily="34" charset="0"/>
              </a:rPr>
              <a:t>, </a:t>
            </a:r>
            <a:r>
              <a:rPr lang="da-DK" sz="3200" i="1" dirty="0" smtClean="0">
                <a:latin typeface="Calibri" pitchFamily="34" charset="0"/>
              </a:rPr>
              <a:t>18</a:t>
            </a:r>
            <a:r>
              <a:rPr lang="da-DK" sz="3200" dirty="0" smtClean="0">
                <a:latin typeface="Calibri" pitchFamily="34" charset="0"/>
              </a:rPr>
              <a:t>, 523; c) Spatafora, C., </a:t>
            </a:r>
            <a:r>
              <a:rPr lang="da-DK" sz="3200" i="1" dirty="0" smtClean="0">
                <a:latin typeface="Calibri" pitchFamily="34" charset="0"/>
              </a:rPr>
              <a:t>et al, Anticancer Agents Med. Chem. </a:t>
            </a:r>
            <a:r>
              <a:rPr lang="da-DK" sz="3200" b="1" dirty="0" smtClean="0">
                <a:latin typeface="Calibri" pitchFamily="34" charset="0"/>
              </a:rPr>
              <a:t>2012</a:t>
            </a:r>
            <a:r>
              <a:rPr lang="da-DK" sz="3200" dirty="0" smtClean="0">
                <a:latin typeface="Calibri" pitchFamily="34" charset="0"/>
              </a:rPr>
              <a:t>, </a:t>
            </a:r>
            <a:r>
              <a:rPr lang="da-DK" sz="3200" i="1" dirty="0" smtClean="0">
                <a:latin typeface="Calibri" pitchFamily="34" charset="0"/>
              </a:rPr>
              <a:t>12</a:t>
            </a:r>
            <a:r>
              <a:rPr lang="da-DK" sz="3200" dirty="0" smtClean="0">
                <a:latin typeface="Calibri" pitchFamily="34" charset="0"/>
              </a:rPr>
              <a:t>, 902</a:t>
            </a:r>
            <a:r>
              <a:rPr lang="de-DE" sz="3200" dirty="0" smtClean="0">
                <a:latin typeface="Calibri" pitchFamily="34" charset="0"/>
              </a:rPr>
              <a:t>; d) Mikstacka, R., </a:t>
            </a:r>
            <a:r>
              <a:rPr lang="de-DE" sz="3200" i="1" dirty="0" smtClean="0">
                <a:latin typeface="Calibri" pitchFamily="34" charset="0"/>
              </a:rPr>
              <a:t>et al, Cell.Mol. Biol. Lett. 	</a:t>
            </a:r>
            <a:r>
              <a:rPr lang="de-DE" sz="3200" b="1" dirty="0" smtClean="0">
                <a:latin typeface="Calibri" pitchFamily="34" charset="0"/>
              </a:rPr>
              <a:t>2013</a:t>
            </a:r>
            <a:r>
              <a:rPr lang="de-DE" sz="3200" dirty="0" smtClean="0">
                <a:latin typeface="Calibri" pitchFamily="34" charset="0"/>
              </a:rPr>
              <a:t>, </a:t>
            </a:r>
            <a:r>
              <a:rPr lang="de-DE" sz="3200" i="1" dirty="0" smtClean="0">
                <a:latin typeface="Calibri" pitchFamily="34" charset="0"/>
              </a:rPr>
              <a:t>18</a:t>
            </a:r>
            <a:r>
              <a:rPr lang="de-DE" sz="3200" dirty="0" smtClean="0">
                <a:latin typeface="Calibri" pitchFamily="34" charset="0"/>
              </a:rPr>
              <a:t>, 368.</a:t>
            </a:r>
          </a:p>
          <a:p>
            <a:r>
              <a:rPr lang="de-DE" sz="3200" dirty="0" smtClean="0">
                <a:latin typeface="Calibri" pitchFamily="34" charset="0"/>
              </a:rPr>
              <a:t>3. Hopkin, M. D., </a:t>
            </a:r>
            <a:r>
              <a:rPr lang="de-DE" sz="3200" i="1" dirty="0" smtClean="0">
                <a:latin typeface="Calibri" pitchFamily="34" charset="0"/>
              </a:rPr>
              <a:t>et al, Chem. Comm. </a:t>
            </a:r>
            <a:r>
              <a:rPr lang="de-DE" sz="3200" b="1" dirty="0" smtClean="0">
                <a:latin typeface="Calibri" pitchFamily="34" charset="0"/>
              </a:rPr>
              <a:t>2010</a:t>
            </a:r>
            <a:r>
              <a:rPr lang="de-DE" sz="3200" dirty="0" smtClean="0">
                <a:latin typeface="Calibri" pitchFamily="34" charset="0"/>
              </a:rPr>
              <a:t>, 2450.</a:t>
            </a:r>
            <a:endParaRPr lang="hr-HR" sz="3200" dirty="0" smtClean="0">
              <a:latin typeface="Calibri" pitchFamily="34" charset="0"/>
            </a:endParaRPr>
          </a:p>
          <a:p>
            <a:pPr lvl="0" algn="ctr"/>
            <a:r>
              <a:rPr lang="en-US" sz="3200" dirty="0" smtClean="0">
                <a:latin typeface="Calibri" pitchFamily="34" charset="0"/>
              </a:rPr>
              <a:t>This work is supported by WBGREEN – MICROECO (Convention No. 1217714).</a:t>
            </a:r>
            <a:endParaRPr lang="fr-BE" sz="3200" dirty="0" smtClean="0">
              <a:latin typeface="Calibri" pitchFamily="34" charset="0"/>
            </a:endParaRPr>
          </a:p>
          <a:p>
            <a:endParaRPr lang="de-DE" sz="3200" dirty="0" smtClean="0">
              <a:latin typeface="Calibri" pitchFamily="34" charset="0"/>
            </a:endParaRPr>
          </a:p>
          <a:p>
            <a:endParaRPr lang="hr-HR" sz="3200" dirty="0"/>
          </a:p>
        </p:txBody>
      </p:sp>
      <p:sp>
        <p:nvSpPr>
          <p:cNvPr id="25" name="TextBox 24"/>
          <p:cNvSpPr txBox="1"/>
          <p:nvPr/>
        </p:nvSpPr>
        <p:spPr>
          <a:xfrm>
            <a:off x="17859374" y="9758267"/>
            <a:ext cx="9572692" cy="923330"/>
          </a:xfrm>
          <a:prstGeom prst="rect">
            <a:avLst/>
          </a:prstGeom>
          <a:noFill/>
        </p:spPr>
        <p:txBody>
          <a:bodyPr wrap="square" rtlCol="0">
            <a:spAutoFit/>
          </a:bodyPr>
          <a:lstStyle/>
          <a:p>
            <a:pPr algn="ctr"/>
            <a:r>
              <a:rPr lang="en-US" sz="5400" b="1" dirty="0" smtClean="0"/>
              <a:t>Synthesis of terminal </a:t>
            </a:r>
            <a:r>
              <a:rPr lang="en-US" sz="5400" b="1" dirty="0" err="1" smtClean="0"/>
              <a:t>alkyne</a:t>
            </a:r>
            <a:endParaRPr lang="hr-HR" sz="5200" b="1" dirty="0"/>
          </a:p>
        </p:txBody>
      </p:sp>
      <p:sp>
        <p:nvSpPr>
          <p:cNvPr id="139" name="TextBox 138"/>
          <p:cNvSpPr txBox="1"/>
          <p:nvPr/>
        </p:nvSpPr>
        <p:spPr>
          <a:xfrm>
            <a:off x="19002382" y="21188347"/>
            <a:ext cx="9429816" cy="923330"/>
          </a:xfrm>
          <a:prstGeom prst="rect">
            <a:avLst/>
          </a:prstGeom>
          <a:noFill/>
        </p:spPr>
        <p:txBody>
          <a:bodyPr wrap="square" rtlCol="0">
            <a:spAutoFit/>
          </a:bodyPr>
          <a:lstStyle/>
          <a:p>
            <a:pPr algn="ctr"/>
            <a:r>
              <a:rPr lang="en-US" sz="5400" b="1" dirty="0" smtClean="0"/>
              <a:t>Synthesis of </a:t>
            </a:r>
            <a:r>
              <a:rPr lang="en-US" sz="5400" b="1" dirty="0" err="1" smtClean="0"/>
              <a:t>arylalkynes</a:t>
            </a:r>
            <a:endParaRPr lang="hr-HR" sz="5200" b="1" dirty="0"/>
          </a:p>
        </p:txBody>
      </p:sp>
      <p:cxnSp>
        <p:nvCxnSpPr>
          <p:cNvPr id="95" name="Straight Arrow Connector 94"/>
          <p:cNvCxnSpPr/>
          <p:nvPr/>
        </p:nvCxnSpPr>
        <p:spPr>
          <a:xfrm rot="5400000">
            <a:off x="4821939" y="21724132"/>
            <a:ext cx="135732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solidFill>
            <a:schemeClr val="accent3">
              <a:lumMod val="75000"/>
              <a:alpha val="12000"/>
            </a:schemeClr>
          </a:solidFill>
          <a:headEnd type="none" w="med" len="med"/>
          <a:tailEnd type="none" w="med" len="med"/>
        </a:ln>
      </a:spPr>
      <a:bodyPr lIns="98600" tIns="49300" rIns="98600" bIns="49300"/>
      <a:lstStyle>
        <a:defPPr algn="ctr" defTabSz="3983362">
          <a:defRPr sz="5200" b="1" dirty="0" smtClean="0">
            <a:solidFill>
              <a:schemeClr val="accent2">
                <a:lumMod val="75000"/>
              </a:schemeClr>
            </a:solidFill>
            <a:cs typeface="+mn-cs"/>
          </a:defRPr>
        </a:defPPr>
      </a:lstStyle>
      <a:style>
        <a:lnRef idx="2">
          <a:schemeClr val="accent3">
            <a:shade val="50000"/>
          </a:schemeClr>
        </a:lnRef>
        <a:fillRef idx="1">
          <a:schemeClr val="accent3"/>
        </a:fillRef>
        <a:effectRef idx="0">
          <a:schemeClr val="accent3"/>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1130</TotalTime>
  <Words>992</Words>
  <Application>Microsoft Office PowerPoint</Application>
  <PresentationFormat>Custom</PresentationFormat>
  <Paragraphs>222</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Office Theme</vt:lpstr>
      <vt:lpstr>CS ChemDraw Drawing</vt:lpstr>
      <vt:lpstr>Slide 1</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InesCazin</dc:creator>
  <cp:lastModifiedBy>InesCazin</cp:lastModifiedBy>
  <cp:revision>129</cp:revision>
  <dcterms:created xsi:type="dcterms:W3CDTF">2016-10-29T19:44:45Z</dcterms:created>
  <dcterms:modified xsi:type="dcterms:W3CDTF">2016-10-31T13:40:53Z</dcterms:modified>
</cp:coreProperties>
</file>